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7" r:id="rId5"/>
    <p:sldId id="294" r:id="rId6"/>
    <p:sldId id="269" r:id="rId7"/>
    <p:sldId id="295" r:id="rId8"/>
    <p:sldId id="296" r:id="rId9"/>
    <p:sldId id="291" r:id="rId10"/>
    <p:sldId id="289" r:id="rId11"/>
    <p:sldId id="282" r:id="rId12"/>
    <p:sldId id="312" r:id="rId13"/>
    <p:sldId id="293" r:id="rId14"/>
    <p:sldId id="288" r:id="rId15"/>
    <p:sldId id="286" r:id="rId16"/>
    <p:sldId id="292" r:id="rId17"/>
    <p:sldId id="262" r:id="rId18"/>
    <p:sldId id="297" r:id="rId19"/>
    <p:sldId id="261" r:id="rId20"/>
    <p:sldId id="280" r:id="rId21"/>
    <p:sldId id="290" r:id="rId22"/>
    <p:sldId id="298" r:id="rId23"/>
    <p:sldId id="272" r:id="rId24"/>
    <p:sldId id="299" r:id="rId25"/>
    <p:sldId id="273" r:id="rId26"/>
    <p:sldId id="274" r:id="rId27"/>
    <p:sldId id="275" r:id="rId28"/>
    <p:sldId id="302" r:id="rId29"/>
    <p:sldId id="304" r:id="rId30"/>
    <p:sldId id="303" r:id="rId31"/>
    <p:sldId id="276" r:id="rId32"/>
    <p:sldId id="306" r:id="rId33"/>
    <p:sldId id="307" r:id="rId34"/>
    <p:sldId id="308" r:id="rId35"/>
    <p:sldId id="309" r:id="rId36"/>
    <p:sldId id="310" r:id="rId37"/>
    <p:sldId id="311" r:id="rId38"/>
    <p:sldId id="300" r:id="rId39"/>
    <p:sldId id="305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61F"/>
    <a:srgbClr val="906A3B"/>
    <a:srgbClr val="7B3B07"/>
    <a:srgbClr val="A75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1999" cy="7315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65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54658" y="1847850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031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58833" y="1847850"/>
            <a:ext cx="2103755" cy="0"/>
          </a:xfrm>
          <a:custGeom>
            <a:avLst/>
            <a:gdLst/>
            <a:ahLst/>
            <a:cxnLst/>
            <a:rect l="l" t="t" r="r" b="b"/>
            <a:pathLst>
              <a:path w="2103754">
                <a:moveTo>
                  <a:pt x="0" y="0"/>
                </a:moveTo>
                <a:lnTo>
                  <a:pt x="2103373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1999" cy="7315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65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17826" y="3528822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016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4736" y="3427476"/>
            <a:ext cx="3274314" cy="31173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1999" cy="7315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65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54658" y="1847850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031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58833" y="1847850"/>
            <a:ext cx="2103755" cy="0"/>
          </a:xfrm>
          <a:custGeom>
            <a:avLst/>
            <a:gdLst/>
            <a:ahLst/>
            <a:cxnLst/>
            <a:rect l="l" t="t" r="r" b="b"/>
            <a:pathLst>
              <a:path w="2103754">
                <a:moveTo>
                  <a:pt x="0" y="0"/>
                </a:moveTo>
                <a:lnTo>
                  <a:pt x="2103373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26483"/>
            <a:ext cx="12191999" cy="7315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65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3726" y="263093"/>
            <a:ext cx="61080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0129" y="2638247"/>
            <a:ext cx="7430770" cy="3680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-okul.meb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b.gov.tr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419100"/>
            <a:ext cx="12192000" cy="2362200"/>
          </a:xfrm>
          <a:prstGeom prst="rect">
            <a:avLst/>
          </a:prstGeom>
          <a:solidFill>
            <a:srgbClr val="684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2000" y="2895600"/>
            <a:ext cx="10363200" cy="17318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6725"/>
              </a:lnSpc>
              <a:spcBef>
                <a:spcPts val="105"/>
              </a:spcBef>
            </a:pPr>
            <a:r>
              <a:rPr sz="5900" spc="-95" dirty="0"/>
              <a:t>L</a:t>
            </a:r>
            <a:r>
              <a:rPr sz="5900" spc="-95" dirty="0">
                <a:latin typeface="Calibri"/>
                <a:cs typeface="Calibri"/>
              </a:rPr>
              <a:t>İ</a:t>
            </a:r>
            <a:r>
              <a:rPr sz="5900" spc="-95" dirty="0"/>
              <a:t>SELERE</a:t>
            </a:r>
            <a:r>
              <a:rPr sz="5900" spc="-229" dirty="0"/>
              <a:t> </a:t>
            </a:r>
            <a:r>
              <a:rPr sz="5900" spc="114" dirty="0" smtClean="0"/>
              <a:t>GEÇ</a:t>
            </a:r>
            <a:r>
              <a:rPr sz="5900" spc="114" dirty="0" smtClean="0">
                <a:latin typeface="Calibri"/>
                <a:cs typeface="Calibri"/>
              </a:rPr>
              <a:t>İ</a:t>
            </a:r>
            <a:r>
              <a:rPr sz="5900" spc="114" dirty="0" smtClean="0"/>
              <a:t>Ş</a:t>
            </a:r>
            <a:r>
              <a:rPr lang="tr-TR" sz="5900" spc="-190" dirty="0" smtClean="0"/>
              <a:t>TE </a:t>
            </a:r>
            <a:r>
              <a:rPr sz="5900" spc="180" dirty="0" smtClean="0"/>
              <a:t>TE</a:t>
            </a:r>
            <a:r>
              <a:rPr lang="tr-TR" sz="5900" spc="180" dirty="0" smtClean="0"/>
              <a:t>R</a:t>
            </a:r>
            <a:r>
              <a:rPr sz="5900" spc="180" dirty="0" smtClean="0"/>
              <a:t>C</a:t>
            </a:r>
            <a:r>
              <a:rPr sz="5900" spc="180" dirty="0" smtClean="0">
                <a:latin typeface="Calibri"/>
                <a:cs typeface="Calibri"/>
              </a:rPr>
              <a:t>İ</a:t>
            </a:r>
            <a:r>
              <a:rPr sz="5900" spc="180" dirty="0" smtClean="0"/>
              <a:t>H</a:t>
            </a:r>
            <a:r>
              <a:rPr sz="5900" spc="-135" dirty="0" smtClean="0"/>
              <a:t> </a:t>
            </a:r>
            <a:r>
              <a:rPr sz="5900" spc="-10" dirty="0" smtClean="0">
                <a:latin typeface="Calibri"/>
                <a:cs typeface="Calibri"/>
              </a:rPr>
              <a:t>İ</a:t>
            </a:r>
            <a:r>
              <a:rPr sz="5900" spc="-10" dirty="0" smtClean="0"/>
              <a:t>ŞLEMLER</a:t>
            </a:r>
            <a:r>
              <a:rPr sz="5900" spc="-10" dirty="0" smtClean="0">
                <a:latin typeface="Calibri"/>
                <a:cs typeface="Calibri"/>
              </a:rPr>
              <a:t>İ</a:t>
            </a:r>
            <a:r>
              <a:rPr lang="tr-TR" sz="5900" spc="-10" dirty="0" smtClean="0">
                <a:latin typeface="Calibri"/>
                <a:cs typeface="Calibri"/>
              </a:rPr>
              <a:t> 2025</a:t>
            </a:r>
            <a:endParaRPr sz="59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2209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981200" y="2231748"/>
            <a:ext cx="5410200" cy="18216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spc="-45" dirty="0" smtClean="0">
                <a:latin typeface="Trebuchet MS"/>
                <a:cs typeface="Trebuchet MS"/>
              </a:rPr>
              <a:t>	Kayıt alanında yer</a:t>
            </a:r>
            <a:r>
              <a:rPr sz="2000" spc="-25" dirty="0" smtClean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alan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liseler;</a:t>
            </a:r>
            <a:endParaRPr sz="2000" dirty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bazı</a:t>
            </a:r>
            <a:r>
              <a:rPr lang="tr-TR" sz="2000" spc="-250" dirty="0" smtClean="0">
                <a:latin typeface="Trebuchet MS"/>
                <a:cs typeface="Trebuchet MS"/>
              </a:rPr>
              <a:t> </a:t>
            </a:r>
            <a:r>
              <a:rPr lang="tr-TR" sz="2000" spc="-70" dirty="0">
                <a:latin typeface="Trebuchet MS"/>
                <a:cs typeface="Trebuchet MS"/>
              </a:rPr>
              <a:t>A</a:t>
            </a:r>
            <a:r>
              <a:rPr lang="tr-TR" sz="2000" spc="-70" dirty="0" smtClean="0">
                <a:latin typeface="Trebuchet MS"/>
                <a:cs typeface="Trebuchet MS"/>
              </a:rPr>
              <a:t>nadolu</a:t>
            </a:r>
            <a:r>
              <a:rPr lang="tr-TR" sz="2000" spc="-40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</a:t>
            </a:r>
            <a:endParaRPr lang="tr-TR" sz="2000" dirty="0" smtClean="0">
              <a:latin typeface="Trebuchet MS"/>
              <a:cs typeface="Trebuchet MS"/>
            </a:endParaRPr>
          </a:p>
          <a:p>
            <a:pPr marL="240665" indent="-227965">
              <a:spcBef>
                <a:spcPts val="148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70" dirty="0" smtClean="0">
                <a:latin typeface="Trebuchet MS"/>
                <a:cs typeface="Trebuchet MS"/>
              </a:rPr>
              <a:t>Anadolu</a:t>
            </a:r>
            <a:r>
              <a:rPr lang="tr-TR" sz="2000" spc="-25" dirty="0" smtClean="0">
                <a:latin typeface="Trebuchet MS"/>
                <a:cs typeface="Trebuchet MS"/>
              </a:rPr>
              <a:t> </a:t>
            </a:r>
            <a:r>
              <a:rPr lang="tr-TR" sz="2000" spc="-120" dirty="0" smtClean="0">
                <a:latin typeface="Calibri"/>
                <a:cs typeface="Calibri"/>
              </a:rPr>
              <a:t>i</a:t>
            </a:r>
            <a:r>
              <a:rPr lang="tr-TR" sz="2000" spc="-120" dirty="0" smtClean="0">
                <a:latin typeface="Trebuchet MS"/>
                <a:cs typeface="Trebuchet MS"/>
              </a:rPr>
              <a:t>mam</a:t>
            </a:r>
            <a:r>
              <a:rPr lang="tr-TR" sz="2000" spc="-40" dirty="0" smtClean="0">
                <a:latin typeface="Trebuchet MS"/>
                <a:cs typeface="Trebuchet MS"/>
              </a:rPr>
              <a:t> </a:t>
            </a:r>
            <a:r>
              <a:rPr lang="tr-TR" sz="2000" spc="-100" dirty="0" smtClean="0">
                <a:latin typeface="Trebuchet MS"/>
                <a:cs typeface="Trebuchet MS"/>
              </a:rPr>
              <a:t>hatip</a:t>
            </a:r>
            <a:r>
              <a:rPr lang="tr-TR" sz="2000" spc="-50" dirty="0" smtClean="0">
                <a:latin typeface="Trebuchet MS"/>
                <a:cs typeface="Trebuchet MS"/>
              </a:rPr>
              <a:t> liseleri</a:t>
            </a:r>
            <a:endParaRPr lang="tr-TR" sz="2000" dirty="0" smtClean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8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bazı</a:t>
            </a:r>
            <a:r>
              <a:rPr lang="tr-TR" sz="2000" spc="-25" dirty="0" smtClean="0">
                <a:latin typeface="Trebuchet MS"/>
                <a:cs typeface="Trebuchet MS"/>
              </a:rPr>
              <a:t> </a:t>
            </a:r>
            <a:r>
              <a:rPr lang="tr-TR" sz="2000" spc="-85" dirty="0" smtClean="0">
                <a:latin typeface="Trebuchet MS"/>
                <a:cs typeface="Trebuchet MS"/>
              </a:rPr>
              <a:t>mesleki</a:t>
            </a:r>
            <a:r>
              <a:rPr lang="tr-TR" sz="2000" spc="-270" dirty="0" smtClean="0">
                <a:latin typeface="Trebuchet MS"/>
                <a:cs typeface="Trebuchet MS"/>
              </a:rPr>
              <a:t> ve  </a:t>
            </a:r>
            <a:r>
              <a:rPr lang="tr-TR" sz="2000" spc="-130" dirty="0" smtClean="0">
                <a:latin typeface="Trebuchet MS"/>
                <a:cs typeface="Trebuchet MS"/>
              </a:rPr>
              <a:t>teknik</a:t>
            </a:r>
            <a:r>
              <a:rPr lang="tr-TR" sz="2000" spc="-20" dirty="0" smtClean="0">
                <a:latin typeface="Trebuchet MS"/>
                <a:cs typeface="Trebuchet MS"/>
              </a:rPr>
              <a:t> </a:t>
            </a:r>
            <a:r>
              <a:rPr lang="tr-TR" sz="2000" spc="-70" dirty="0">
                <a:latin typeface="Trebuchet MS"/>
                <a:cs typeface="Trebuchet MS"/>
              </a:rPr>
              <a:t>A</a:t>
            </a:r>
            <a:r>
              <a:rPr lang="tr-TR" sz="2000" spc="-70" dirty="0" smtClean="0">
                <a:latin typeface="Trebuchet MS"/>
                <a:cs typeface="Trebuchet MS"/>
              </a:rPr>
              <a:t>nadolu</a:t>
            </a:r>
            <a:r>
              <a:rPr lang="tr-TR" sz="2000" spc="-15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liseleridir.</a:t>
            </a:r>
            <a:endParaRPr lang="tr-TR" sz="20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37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6756" y="1931619"/>
            <a:ext cx="7672702" cy="353430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50" dirty="0" smtClean="0">
                <a:latin typeface="Trebuchet MS"/>
                <a:cs typeface="Trebuchet MS"/>
              </a:rPr>
              <a:t>Bu kategorideki </a:t>
            </a:r>
            <a:r>
              <a:rPr sz="2000" spc="-114" dirty="0" err="1" smtClean="0">
                <a:latin typeface="Trebuchet MS"/>
                <a:cs typeface="Trebuchet MS"/>
              </a:rPr>
              <a:t>liseler</a:t>
            </a:r>
            <a:r>
              <a:rPr lang="tr-TR" sz="2000" spc="-114" dirty="0" smtClean="0">
                <a:latin typeface="Trebuchet MS"/>
                <a:cs typeface="Trebuchet MS"/>
              </a:rPr>
              <a:t>e yerleştirme yapılırken  öğrenciye ait </a:t>
            </a:r>
            <a:r>
              <a:rPr lang="tr-TR" sz="2000" u="sng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Okul Başarı Puanı (OBP)</a:t>
            </a:r>
            <a:r>
              <a:rPr lang="tr-TR" sz="2000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spc="-114" dirty="0" smtClean="0">
                <a:latin typeface="Trebuchet MS"/>
                <a:cs typeface="Trebuchet MS"/>
              </a:rPr>
              <a:t>dikkate alınır ancak tercih ekranındaki seçim işleminde öğrencinin istek sırası önemlidir.</a:t>
            </a:r>
          </a:p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u="sng" spc="-114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lang="tr-TR" sz="2000" u="sng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u kategoriden lise seçmek zorunludur</a:t>
            </a:r>
            <a:r>
              <a:rPr lang="tr-TR" sz="2000" spc="-114" dirty="0" smtClean="0">
                <a:latin typeface="Trebuchet MS"/>
                <a:cs typeface="Trebuchet MS"/>
              </a:rPr>
              <a:t>. Boş bırakılamaz. Her öğrenci </a:t>
            </a:r>
            <a:r>
              <a:rPr lang="tr-TR" sz="2000" u="sng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en az 1 lise</a:t>
            </a:r>
            <a:r>
              <a:rPr lang="tr-TR" sz="2000" spc="-114" dirty="0" smtClean="0">
                <a:latin typeface="Trebuchet MS"/>
                <a:cs typeface="Trebuchet MS"/>
              </a:rPr>
              <a:t> </a:t>
            </a:r>
            <a:r>
              <a:rPr lang="tr-TR" sz="2000" u="sng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seçmek zorundadır.</a:t>
            </a:r>
            <a:r>
              <a:rPr lang="tr-TR" sz="2000" spc="-114" dirty="0" smtClean="0">
                <a:latin typeface="Trebuchet MS"/>
                <a:cs typeface="Trebuchet MS"/>
              </a:rPr>
              <a:t> </a:t>
            </a:r>
            <a:r>
              <a:rPr lang="tr-TR" sz="2000" u="sng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En fazla 5 lise </a:t>
            </a:r>
            <a:r>
              <a:rPr lang="tr-TR" sz="2000" spc="-114" dirty="0" smtClean="0">
                <a:latin typeface="Trebuchet MS"/>
                <a:cs typeface="Trebuchet MS"/>
              </a:rPr>
              <a:t>seçilebilir.</a:t>
            </a:r>
          </a:p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14" dirty="0" smtClean="0">
                <a:latin typeface="Trebuchet MS"/>
                <a:cs typeface="Trebuchet MS"/>
              </a:rPr>
              <a:t>Bu kategorideki liseleri</a:t>
            </a:r>
            <a:r>
              <a:rPr sz="2000" spc="-60" dirty="0" smtClean="0">
                <a:latin typeface="Trebuchet MS"/>
                <a:cs typeface="Trebuchet MS"/>
              </a:rPr>
              <a:t> </a:t>
            </a:r>
            <a:r>
              <a:rPr lang="tr-TR" sz="2000" spc="-145" dirty="0" smtClean="0">
                <a:latin typeface="Trebuchet MS"/>
                <a:cs typeface="Trebuchet MS"/>
              </a:rPr>
              <a:t>seçmek </a:t>
            </a:r>
            <a:r>
              <a:rPr sz="2000" spc="-114" dirty="0" err="1" smtClean="0">
                <a:latin typeface="Trebuchet MS"/>
                <a:cs typeface="Trebuchet MS"/>
              </a:rPr>
              <a:t>için</a:t>
            </a:r>
            <a:r>
              <a:rPr sz="2000" spc="-15" dirty="0" smtClean="0">
                <a:latin typeface="Trebuchet MS"/>
                <a:cs typeface="Trebuchet MS"/>
              </a:rPr>
              <a:t> </a:t>
            </a:r>
            <a:r>
              <a:rPr lang="tr-TR" sz="2000" spc="-15" dirty="0" smtClean="0">
                <a:latin typeface="Trebuchet MS"/>
                <a:cs typeface="Trebuchet MS"/>
              </a:rPr>
              <a:t>öğrencinin e-devlette kayıtlı </a:t>
            </a:r>
            <a:r>
              <a:rPr lang="tr-TR" sz="2000" spc="-15" dirty="0" smtClean="0">
                <a:solidFill>
                  <a:srgbClr val="FF0000"/>
                </a:solidFill>
                <a:latin typeface="Trebuchet MS"/>
                <a:cs typeface="Trebuchet MS"/>
              </a:rPr>
              <a:t>ikametgah adresi </a:t>
            </a:r>
            <a:r>
              <a:rPr sz="2000" dirty="0" smtClean="0">
                <a:latin typeface="Trebuchet MS"/>
                <a:cs typeface="Trebuchet MS"/>
              </a:rPr>
              <a:t>o</a:t>
            </a:r>
            <a:r>
              <a:rPr sz="2000" spc="-10" dirty="0" smtClean="0">
                <a:latin typeface="Trebuchet MS"/>
                <a:cs typeface="Trebuchet MS"/>
              </a:rPr>
              <a:t> </a:t>
            </a:r>
            <a:r>
              <a:rPr sz="2000" spc="-114" dirty="0" smtClean="0">
                <a:latin typeface="Trebuchet MS"/>
                <a:cs typeface="Trebuchet MS"/>
              </a:rPr>
              <a:t>liselerin</a:t>
            </a:r>
            <a:r>
              <a:rPr sz="2000" spc="-50" dirty="0" smtClean="0">
                <a:latin typeface="Trebuchet MS"/>
                <a:cs typeface="Trebuchet MS"/>
              </a:rPr>
              <a:t> </a:t>
            </a:r>
            <a:r>
              <a:rPr sz="2000" spc="-145" dirty="0" smtClean="0">
                <a:latin typeface="Trebuchet MS"/>
                <a:cs typeface="Trebuchet MS"/>
              </a:rPr>
              <a:t>kayıt</a:t>
            </a:r>
            <a:r>
              <a:rPr sz="2000" spc="5" dirty="0" smtClean="0">
                <a:latin typeface="Trebuchet MS"/>
                <a:cs typeface="Trebuchet MS"/>
              </a:rPr>
              <a:t> </a:t>
            </a:r>
            <a:r>
              <a:rPr sz="2000" spc="-10" dirty="0" smtClean="0">
                <a:latin typeface="Trebuchet MS"/>
                <a:cs typeface="Trebuchet MS"/>
              </a:rPr>
              <a:t>alanı</a:t>
            </a:r>
            <a:r>
              <a:rPr lang="tr-TR" sz="2000" dirty="0">
                <a:latin typeface="Trebuchet MS"/>
                <a:cs typeface="Trebuchet MS"/>
              </a:rPr>
              <a:t> </a:t>
            </a:r>
            <a:r>
              <a:rPr sz="2000" spc="-105" dirty="0" smtClean="0">
                <a:latin typeface="Trebuchet MS"/>
                <a:cs typeface="Trebuchet MS"/>
              </a:rPr>
              <a:t>içinde</a:t>
            </a:r>
            <a:r>
              <a:rPr sz="2000" spc="-40" dirty="0" smtClean="0">
                <a:latin typeface="Trebuchet MS"/>
                <a:cs typeface="Trebuchet MS"/>
              </a:rPr>
              <a:t> </a:t>
            </a:r>
            <a:r>
              <a:rPr sz="2000" spc="-130" dirty="0" smtClean="0">
                <a:latin typeface="Trebuchet MS"/>
                <a:cs typeface="Trebuchet MS"/>
              </a:rPr>
              <a:t>bulunma</a:t>
            </a:r>
            <a:r>
              <a:rPr lang="tr-TR" sz="2000" spc="-130" dirty="0" err="1" smtClean="0">
                <a:latin typeface="Trebuchet MS"/>
                <a:cs typeface="Trebuchet MS"/>
              </a:rPr>
              <a:t>lı</a:t>
            </a:r>
            <a:r>
              <a:rPr lang="tr-TR" sz="2000" spc="-130" dirty="0" smtClean="0">
                <a:latin typeface="Trebuchet MS"/>
                <a:cs typeface="Trebuchet MS"/>
              </a:rPr>
              <a:t> </a:t>
            </a:r>
            <a:r>
              <a:rPr lang="tr-TR" sz="2000" spc="30" dirty="0" smtClean="0">
                <a:solidFill>
                  <a:srgbClr val="FF0000"/>
                </a:solidFill>
                <a:latin typeface="Trebuchet MS"/>
                <a:cs typeface="Trebuchet MS"/>
              </a:rPr>
              <a:t>değilse</a:t>
            </a:r>
            <a:r>
              <a:rPr lang="tr-TR" sz="2000" spc="30" dirty="0" smtClean="0">
                <a:latin typeface="Trebuchet MS"/>
                <a:cs typeface="Trebuchet MS"/>
              </a:rPr>
              <a:t> </a:t>
            </a:r>
            <a:r>
              <a:rPr lang="tr-TR" sz="2000" spc="30" dirty="0" smtClean="0">
                <a:solidFill>
                  <a:srgbClr val="FF0000"/>
                </a:solidFill>
                <a:latin typeface="Trebuchet MS"/>
                <a:cs typeface="Trebuchet MS"/>
              </a:rPr>
              <a:t>ilçe nüfus müdürlüğünden </a:t>
            </a:r>
            <a:r>
              <a:rPr lang="tr-TR" sz="2000" spc="30" dirty="0" smtClean="0">
                <a:latin typeface="Trebuchet MS"/>
                <a:cs typeface="Trebuchet MS"/>
              </a:rPr>
              <a:t>adres değişikliği yapılmalı. </a:t>
            </a:r>
            <a:r>
              <a:rPr lang="tr-TR" sz="2000" spc="30" dirty="0" smtClean="0">
                <a:solidFill>
                  <a:srgbClr val="FF0000"/>
                </a:solidFill>
                <a:latin typeface="Trebuchet MS"/>
                <a:cs typeface="Trebuchet MS"/>
              </a:rPr>
              <a:t>Velayet </a:t>
            </a:r>
            <a:r>
              <a:rPr lang="tr-TR" sz="2000" spc="3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durmunda</a:t>
            </a:r>
            <a:r>
              <a:rPr lang="tr-TR" sz="2000" spc="3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u="sng" spc="30" dirty="0" smtClean="0">
                <a:solidFill>
                  <a:schemeClr val="tx1"/>
                </a:solidFill>
                <a:latin typeface="Trebuchet MS"/>
                <a:cs typeface="Trebuchet MS"/>
              </a:rPr>
              <a:t>Velayet başka kişideyse</a:t>
            </a:r>
            <a:r>
              <a:rPr lang="tr-TR" sz="2000" spc="30" dirty="0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tr-TR" sz="2000" spc="30" dirty="0" smtClean="0">
                <a:latin typeface="Trebuchet MS"/>
                <a:cs typeface="Trebuchet MS"/>
              </a:rPr>
              <a:t>noter ile vekalet işleminin ardından adres değişikliği mümkündür.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31195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6756" y="2234541"/>
            <a:ext cx="7672702" cy="149528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spc="-105" dirty="0" smtClean="0">
                <a:latin typeface="Trebuchet MS"/>
                <a:cs typeface="Trebuchet MS"/>
              </a:rPr>
              <a:t>Liselerin</a:t>
            </a:r>
            <a:r>
              <a:rPr sz="2000" spc="-40" dirty="0" smtClean="0">
                <a:latin typeface="Trebuchet MS"/>
                <a:cs typeface="Trebuchet MS"/>
              </a:rPr>
              <a:t> </a:t>
            </a:r>
            <a:r>
              <a:rPr sz="2000" spc="-145" dirty="0" smtClean="0">
                <a:latin typeface="Trebuchet MS"/>
                <a:cs typeface="Trebuchet MS"/>
              </a:rPr>
              <a:t>kayıt</a:t>
            </a:r>
            <a:r>
              <a:rPr sz="2000" spc="5" dirty="0" smtClean="0">
                <a:latin typeface="Trebuchet MS"/>
                <a:cs typeface="Trebuchet MS"/>
              </a:rPr>
              <a:t> </a:t>
            </a:r>
            <a:r>
              <a:rPr sz="2000" spc="-145" dirty="0" err="1" smtClean="0">
                <a:latin typeface="Trebuchet MS"/>
                <a:cs typeface="Trebuchet MS"/>
              </a:rPr>
              <a:t>alanları</a:t>
            </a:r>
            <a:r>
              <a:rPr sz="2000" spc="-20" dirty="0" smtClean="0">
                <a:latin typeface="Trebuchet MS"/>
                <a:cs typeface="Trebuchet MS"/>
              </a:rPr>
              <a:t> </a:t>
            </a:r>
            <a:r>
              <a:rPr sz="2000" spc="-125" dirty="0" err="1" smtClean="0">
                <a:latin typeface="Trebuchet MS"/>
                <a:cs typeface="Trebuchet MS"/>
              </a:rPr>
              <a:t>ilden</a:t>
            </a:r>
            <a:r>
              <a:rPr sz="2000" spc="-40" dirty="0" smtClean="0">
                <a:latin typeface="Trebuchet MS"/>
                <a:cs typeface="Trebuchet MS"/>
              </a:rPr>
              <a:t> </a:t>
            </a:r>
            <a:r>
              <a:rPr sz="2000" spc="-145" dirty="0" err="1" smtClean="0">
                <a:latin typeface="Trebuchet MS"/>
                <a:cs typeface="Trebuchet MS"/>
              </a:rPr>
              <a:t>ile</a:t>
            </a:r>
            <a:r>
              <a:rPr sz="2000" spc="-25" dirty="0" smtClean="0">
                <a:latin typeface="Trebuchet MS"/>
                <a:cs typeface="Trebuchet MS"/>
              </a:rPr>
              <a:t> </a:t>
            </a:r>
            <a:r>
              <a:rPr sz="2000" spc="-75" dirty="0" err="1" smtClean="0">
                <a:latin typeface="Trebuchet MS"/>
                <a:cs typeface="Trebuchet MS"/>
              </a:rPr>
              <a:t>göre</a:t>
            </a:r>
            <a:r>
              <a:rPr sz="2000" spc="-20" dirty="0" smtClean="0">
                <a:latin typeface="Trebuchet MS"/>
                <a:cs typeface="Trebuchet MS"/>
              </a:rPr>
              <a:t> </a:t>
            </a:r>
            <a:r>
              <a:rPr sz="2000" spc="-145" dirty="0" err="1" smtClean="0">
                <a:latin typeface="Trebuchet MS"/>
                <a:cs typeface="Trebuchet MS"/>
              </a:rPr>
              <a:t>ve</a:t>
            </a:r>
            <a:r>
              <a:rPr sz="2000" spc="-5" dirty="0" smtClean="0">
                <a:latin typeface="Trebuchet MS"/>
                <a:cs typeface="Trebuchet MS"/>
              </a:rPr>
              <a:t> </a:t>
            </a:r>
            <a:r>
              <a:rPr sz="2000" spc="-125" dirty="0" err="1" smtClean="0">
                <a:latin typeface="Trebuchet MS"/>
                <a:cs typeface="Trebuchet MS"/>
              </a:rPr>
              <a:t>ilçeden</a:t>
            </a:r>
            <a:r>
              <a:rPr sz="2000" spc="-35" dirty="0" smtClean="0">
                <a:latin typeface="Trebuchet MS"/>
                <a:cs typeface="Trebuchet MS"/>
              </a:rPr>
              <a:t> </a:t>
            </a:r>
            <a:r>
              <a:rPr sz="2000" spc="-145" dirty="0" err="1" smtClean="0">
                <a:latin typeface="Trebuchet MS"/>
                <a:cs typeface="Trebuchet MS"/>
              </a:rPr>
              <a:t>ilçeye</a:t>
            </a:r>
            <a:r>
              <a:rPr sz="2000" spc="-20" dirty="0" smtClean="0">
                <a:latin typeface="Trebuchet MS"/>
                <a:cs typeface="Trebuchet MS"/>
              </a:rPr>
              <a:t> </a:t>
            </a:r>
            <a:r>
              <a:rPr sz="2000" spc="-65" dirty="0" err="1" smtClean="0">
                <a:latin typeface="Trebuchet MS"/>
                <a:cs typeface="Trebuchet MS"/>
              </a:rPr>
              <a:t>göre</a:t>
            </a:r>
            <a:r>
              <a:rPr sz="2000" spc="-20" dirty="0" smtClean="0">
                <a:latin typeface="Trebuchet MS"/>
                <a:cs typeface="Trebuchet MS"/>
              </a:rPr>
              <a:t> </a:t>
            </a:r>
            <a:r>
              <a:rPr sz="2000" spc="-40" dirty="0" smtClean="0">
                <a:latin typeface="Trebuchet MS"/>
                <a:cs typeface="Trebuchet MS"/>
              </a:rPr>
              <a:t>de</a:t>
            </a:r>
            <a:r>
              <a:rPr sz="2000" spc="-40" dirty="0" smtClean="0">
                <a:latin typeface="Calibri"/>
                <a:cs typeface="Calibri"/>
              </a:rPr>
              <a:t>ğ</a:t>
            </a:r>
            <a:r>
              <a:rPr sz="2000" spc="-40" dirty="0" smtClean="0">
                <a:latin typeface="Trebuchet MS"/>
                <a:cs typeface="Trebuchet MS"/>
              </a:rPr>
              <a:t>işebili</a:t>
            </a:r>
            <a:r>
              <a:rPr lang="tr-TR" sz="2000" spc="-40" dirty="0" smtClean="0">
                <a:latin typeface="Trebuchet MS"/>
                <a:cs typeface="Trebuchet MS"/>
              </a:rPr>
              <a:t>r</a:t>
            </a:r>
            <a:r>
              <a:rPr sz="2000" spc="-40" dirty="0" smtClean="0">
                <a:latin typeface="Trebuchet MS"/>
                <a:cs typeface="Trebuchet MS"/>
              </a:rPr>
              <a:t>.</a:t>
            </a:r>
            <a:endParaRPr sz="2000" dirty="0" smtClean="0">
              <a:latin typeface="Trebuchet MS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95" dirty="0" smtClean="0">
                <a:latin typeface="Trebuchet MS"/>
                <a:cs typeface="Trebuchet MS"/>
              </a:rPr>
              <a:t>Örneğin, Demirci’de okuyan bir öğrenci OBP ve kayıt alanındaki liselerin isimlerini tercih sayfasındaki </a:t>
            </a:r>
            <a:r>
              <a:rPr lang="tr-TR" sz="2000" spc="-95" dirty="0" smtClean="0">
                <a:solidFill>
                  <a:srgbClr val="00B050"/>
                </a:solidFill>
                <a:latin typeface="Trebuchet MS"/>
                <a:cs typeface="Trebuchet MS"/>
              </a:rPr>
              <a:t>«YEREL YERLEŞTİRME İLE ÖĞRENCİ ALAN OKULLAR»</a:t>
            </a:r>
            <a:r>
              <a:rPr lang="tr-TR" sz="2000" spc="-9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spc="-9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lang="tr-TR" sz="2000" spc="-95" dirty="0" smtClean="0">
                <a:solidFill>
                  <a:schemeClr val="tx1"/>
                </a:solidFill>
                <a:latin typeface="Trebuchet MS"/>
                <a:cs typeface="Trebuchet MS"/>
              </a:rPr>
              <a:t> tıklayarak öğrenir.</a:t>
            </a:r>
            <a:endParaRPr lang="tr-TR" sz="2000" spc="-95" dirty="0" smtClean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10362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1" y="1981200"/>
            <a:ext cx="7924800" cy="37676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>
                <a:latin typeface="Trebuchet MS" panose="020B0603020202020204" pitchFamily="34" charset="0"/>
                <a:cs typeface="Trebuchet MS"/>
              </a:rPr>
              <a:t>Y</a:t>
            </a:r>
            <a:r>
              <a:rPr lang="fr-FR" sz="2000" dirty="0" err="1" smtClean="0">
                <a:latin typeface="Trebuchet MS" panose="020B0603020202020204" pitchFamily="34" charset="0"/>
                <a:cs typeface="Trebuchet MS"/>
              </a:rPr>
              <a:t>erel</a:t>
            </a:r>
            <a:r>
              <a:rPr lang="fr-FR" sz="20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rebuchet MS"/>
              </a:rPr>
              <a:t>yerleştirme</a:t>
            </a:r>
            <a:r>
              <a:rPr lang="fr-FR" sz="2000" dirty="0" smtClean="0">
                <a:latin typeface="Trebuchet MS" panose="020B0603020202020204" pitchFamily="34" charset="0"/>
                <a:cs typeface="Trebuchet MS"/>
              </a:rPr>
              <a:t> (OBP) ile </a:t>
            </a:r>
            <a:r>
              <a:rPr lang="fr-FR" sz="2000" dirty="0" err="1" smtClean="0">
                <a:latin typeface="Trebuchet MS" panose="020B0603020202020204" pitchFamily="34" charset="0"/>
                <a:cs typeface="Trebuchet MS"/>
              </a:rPr>
              <a:t>öğrenci</a:t>
            </a:r>
            <a:r>
              <a:rPr lang="fr-FR" sz="20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rebuchet MS"/>
              </a:rPr>
              <a:t>alan</a:t>
            </a:r>
            <a:r>
              <a:rPr lang="tr-TR" sz="200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liseleri tercihlere eklemek için tercih sayfasında bulunan </a:t>
            </a:r>
            <a:r>
              <a:rPr lang="tr-TR" sz="2000" dirty="0" smtClean="0">
                <a:solidFill>
                  <a:srgbClr val="00B050"/>
                </a:solidFill>
                <a:latin typeface="Trebuchet MS" panose="020B0603020202020204" pitchFamily="34" charset="0"/>
                <a:cs typeface="Trebuchet MS"/>
              </a:rPr>
              <a:t>«</a:t>
            </a:r>
            <a:r>
              <a:rPr lang="tr-TR" sz="2000" spc="-95" dirty="0" smtClean="0">
                <a:solidFill>
                  <a:srgbClr val="00B050"/>
                </a:solidFill>
                <a:latin typeface="Trebuchet MS"/>
                <a:cs typeface="Trebuchet MS"/>
              </a:rPr>
              <a:t>YERLEŞTİRME İLE ÖĞRENCİ ALAN OKULLAR</a:t>
            </a:r>
            <a:r>
              <a:rPr lang="tr-TR" sz="2000" dirty="0" smtClean="0">
                <a:solidFill>
                  <a:srgbClr val="00B050"/>
                </a:solidFill>
                <a:latin typeface="Trebuchet MS" panose="020B0603020202020204" pitchFamily="34" charset="0"/>
                <a:cs typeface="Trebuchet MS"/>
              </a:rPr>
              <a:t>»</a:t>
            </a:r>
            <a:r>
              <a:rPr lang="tr-T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seçeneğine tıklayınız. Açılan yeni sayfada öğrenciye ait OBP ve kayıt alanındaki liselerin isimleri liste halinde ekranda görülür.</a:t>
            </a:r>
          </a:p>
          <a:p>
            <a:pPr marL="12700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tabLst>
                <a:tab pos="240665" algn="l"/>
              </a:tabLst>
            </a:pPr>
            <a:endParaRPr lang="tr-TR" sz="2000" dirty="0" smtClean="0">
              <a:latin typeface="Trebuchet MS" panose="020B0603020202020204" pitchFamily="34" charset="0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Öğrencinin en çok istediği liseye ait ismin en sağında bulunan </a:t>
            </a:r>
            <a:r>
              <a:rPr lang="tr-TR" sz="2000" dirty="0" smtClean="0">
                <a:solidFill>
                  <a:srgbClr val="00B050"/>
                </a:solidFill>
                <a:latin typeface="Trebuchet MS" panose="020B0603020202020204" pitchFamily="34" charset="0"/>
                <a:cs typeface="Trebuchet MS"/>
              </a:rPr>
              <a:t>«TERCİHLERİME EKLE»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seçeneğini tıklayarak seçim işlemine başlanır.</a:t>
            </a:r>
          </a:p>
          <a:p>
            <a:pPr marL="12700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tabLst>
                <a:tab pos="240665" algn="l"/>
              </a:tabLst>
            </a:pPr>
            <a:endParaRPr lang="tr-TR" sz="2000" dirty="0" smtClean="0">
              <a:latin typeface="Trebuchet MS" panose="020B0603020202020204" pitchFamily="34" charset="0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Seçilen her lise ekranın üst kısmında seçim sırasına göre sıralanır.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6717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7257" y="2133600"/>
            <a:ext cx="7780686" cy="337271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1900" spc="-50" dirty="0" smtClean="0">
                <a:latin typeface="Trebuchet MS"/>
                <a:cs typeface="Trebuchet MS"/>
              </a:rPr>
              <a:t>Öğrencilerin çoğu belirli bir liseyi tercih ediyor ve o lisenin kontenjanı da tercih sayısına göre az geliyor.</a:t>
            </a:r>
          </a:p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1900" spc="-50" dirty="0" smtClean="0">
                <a:latin typeface="Trebuchet MS"/>
                <a:cs typeface="Trebuchet MS"/>
              </a:rPr>
              <a:t>Bu durumda öğrenciler bazı kriterlere göre sıralanıyor. İsterseniz bunlara bakalım.</a:t>
            </a:r>
          </a:p>
          <a:p>
            <a:pPr marL="240665" indent="-227965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1900" spc="-50" dirty="0" smtClean="0">
                <a:latin typeface="Trebuchet MS"/>
                <a:cs typeface="Trebuchet MS"/>
              </a:rPr>
              <a:t>Çok tercih edilen liselerde, öğrenciler şu şartlara göre sıralanıyor;</a:t>
            </a:r>
          </a:p>
          <a:p>
            <a:pPr marL="355600" indent="-342900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tr-TR" sz="1900" u="sng" spc="-50" dirty="0" smtClean="0">
                <a:solidFill>
                  <a:srgbClr val="FF0000"/>
                </a:solidFill>
                <a:latin typeface="Trebuchet MS"/>
                <a:cs typeface="Trebuchet MS"/>
              </a:rPr>
              <a:t>1- Öğrencinin Ortaokul Başarı Puanının Yüksekliği – </a:t>
            </a:r>
          </a:p>
          <a:p>
            <a:pPr marL="12700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1900" spc="-50" dirty="0" smtClean="0">
                <a:latin typeface="Trebuchet MS"/>
                <a:cs typeface="Trebuchet MS"/>
              </a:rPr>
              <a:t>                                  OBP (6.Sınıf, 7.Sınıf ve 8.Sınıf yıl sonu ortalamaları )</a:t>
            </a:r>
          </a:p>
          <a:p>
            <a:pPr marL="355600" indent="-342900" algn="just">
              <a:lnSpc>
                <a:spcPct val="100000"/>
              </a:lnSpc>
              <a:spcBef>
                <a:spcPts val="145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tr-TR" sz="1900" spc="-50" dirty="0" smtClean="0">
                <a:latin typeface="Trebuchet MS"/>
                <a:cs typeface="Trebuchet MS"/>
              </a:rPr>
              <a:t>2- OBP puanı eşit ise sırayla 8,7 ve 6. sınıf puanlarına bakılır.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27140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65" y="2267311"/>
            <a:ext cx="1388364" cy="13517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7267" y="2816149"/>
            <a:ext cx="7362825" cy="286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sz="1900" spc="-140" dirty="0" smtClean="0">
                <a:latin typeface="Trebuchet MS"/>
                <a:cs typeface="Trebuchet MS"/>
              </a:rPr>
              <a:t>Yerel</a:t>
            </a:r>
            <a:r>
              <a:rPr sz="1900" spc="-5" dirty="0" smtClean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yerleştirme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45" dirty="0" err="1">
                <a:latin typeface="Trebuchet MS"/>
                <a:cs typeface="Trebuchet MS"/>
              </a:rPr>
              <a:t>ile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lang="tr-TR" sz="1900" spc="-20" dirty="0" smtClean="0">
                <a:latin typeface="Trebuchet MS"/>
                <a:cs typeface="Trebuchet MS"/>
              </a:rPr>
              <a:t>öğrenci </a:t>
            </a:r>
            <a:r>
              <a:rPr sz="1900" spc="-170" dirty="0" err="1" smtClean="0">
                <a:latin typeface="Trebuchet MS"/>
                <a:cs typeface="Trebuchet MS"/>
              </a:rPr>
              <a:t>alan</a:t>
            </a:r>
            <a:r>
              <a:rPr sz="1900" spc="5" dirty="0" smtClean="0">
                <a:latin typeface="Trebuchet MS"/>
                <a:cs typeface="Trebuchet MS"/>
              </a:rPr>
              <a:t> </a:t>
            </a:r>
            <a:r>
              <a:rPr sz="1900" spc="-120" dirty="0" err="1">
                <a:latin typeface="Trebuchet MS"/>
                <a:cs typeface="Trebuchet MS"/>
              </a:rPr>
              <a:t>liselerde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lang="tr-TR" sz="1900" dirty="0" smtClean="0">
                <a:latin typeface="Trebuchet MS"/>
                <a:cs typeface="Trebuchet MS"/>
              </a:rPr>
              <a:t>Merkezi Sınav</a:t>
            </a:r>
            <a:r>
              <a:rPr sz="1900" spc="20" dirty="0" smtClean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puanının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hiçbir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önemi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0" dirty="0" err="1">
                <a:latin typeface="Trebuchet MS"/>
                <a:cs typeface="Trebuchet MS"/>
              </a:rPr>
              <a:t>yoktur</a:t>
            </a:r>
            <a:r>
              <a:rPr sz="1900" spc="-10" dirty="0" smtClean="0">
                <a:latin typeface="Trebuchet MS"/>
                <a:cs typeface="Trebuchet MS"/>
              </a:rPr>
              <a:t>.</a:t>
            </a:r>
            <a:endParaRPr lang="tr-TR" sz="1900" spc="-10" dirty="0" smtClean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tabLst>
                <a:tab pos="240665" algn="l"/>
              </a:tabLst>
            </a:pPr>
            <a:endParaRPr sz="1900" dirty="0">
              <a:latin typeface="Trebuchet MS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spc="-140" dirty="0">
                <a:latin typeface="Trebuchet MS"/>
                <a:cs typeface="Trebuchet MS"/>
              </a:rPr>
              <a:t>Yerel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05" dirty="0" smtClean="0">
                <a:latin typeface="Trebuchet MS"/>
                <a:cs typeface="Trebuchet MS"/>
              </a:rPr>
              <a:t>yerleştirmede</a:t>
            </a:r>
            <a:r>
              <a:rPr lang="tr-TR" sz="1900" spc="-105" dirty="0" smtClean="0">
                <a:latin typeface="Trebuchet MS"/>
                <a:cs typeface="Trebuchet MS"/>
              </a:rPr>
              <a:t> en az 1 lise seçmek zorunludur. En fazla 5 lise seçilebilir.</a:t>
            </a:r>
          </a:p>
          <a:p>
            <a:pPr marL="12700" algn="just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tabLst>
                <a:tab pos="240665" algn="l"/>
              </a:tabLst>
            </a:pPr>
            <a:endParaRPr lang="tr-TR" sz="1900" spc="-105" dirty="0">
              <a:latin typeface="Trebuchet MS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1900" spc="-105" dirty="0" smtClean="0">
                <a:latin typeface="Trebuchet MS"/>
                <a:cs typeface="Trebuchet MS"/>
              </a:rPr>
              <a:t>İlk 3 tercih kayıt alanından olmak zorundadır. İsteğe bağlı olarak 4. ve 5. tercih komşu kayıt alanından seçilebilir.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4297307" y="1920347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DİKKAT!</a:t>
            </a:r>
            <a:endParaRPr lang="tr-T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88065" y="3657600"/>
            <a:ext cx="931164" cy="723499"/>
          </a:xfrm>
          <a:prstGeom prst="rect">
            <a:avLst/>
          </a:prstGeom>
        </p:spPr>
      </p:pic>
      <p:pic>
        <p:nvPicPr>
          <p:cNvPr id="1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824" y="2267311"/>
            <a:ext cx="1388364" cy="1351789"/>
          </a:xfrm>
          <a:prstGeom prst="rect">
            <a:avLst/>
          </a:prstGeom>
        </p:spPr>
      </p:pic>
      <p:pic>
        <p:nvPicPr>
          <p:cNvPr id="17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800424" y="3657600"/>
            <a:ext cx="931164" cy="7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"/>
          <p:cNvSpPr txBox="1"/>
          <p:nvPr/>
        </p:nvSpPr>
        <p:spPr>
          <a:xfrm>
            <a:off x="2438400" y="1447800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24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368" y="283286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L</a:t>
            </a:r>
            <a:r>
              <a:rPr spc="-45" dirty="0">
                <a:latin typeface="Calibri"/>
                <a:cs typeface="Calibri"/>
              </a:rPr>
              <a:t>İ</a:t>
            </a:r>
            <a:r>
              <a:rPr spc="-45" dirty="0"/>
              <a:t>SELER</a:t>
            </a:r>
            <a:r>
              <a:rPr spc="-90" dirty="0"/>
              <a:t> </a:t>
            </a:r>
            <a:r>
              <a:rPr spc="80" dirty="0"/>
              <a:t>NASIL</a:t>
            </a:r>
            <a:r>
              <a:rPr spc="-85" dirty="0"/>
              <a:t> </a:t>
            </a:r>
            <a:r>
              <a:rPr spc="165" dirty="0"/>
              <a:t>Ö</a:t>
            </a:r>
            <a:r>
              <a:rPr spc="165" dirty="0">
                <a:latin typeface="Calibri"/>
                <a:cs typeface="Calibri"/>
              </a:rPr>
              <a:t>Ğ</a:t>
            </a:r>
            <a:r>
              <a:rPr spc="165" dirty="0"/>
              <a:t>RENC</a:t>
            </a:r>
            <a:r>
              <a:rPr spc="165" dirty="0">
                <a:latin typeface="Calibri"/>
                <a:cs typeface="Calibri"/>
              </a:rPr>
              <a:t>İ</a:t>
            </a:r>
            <a:r>
              <a:rPr spc="-145" dirty="0">
                <a:latin typeface="Calibri"/>
                <a:cs typeface="Calibri"/>
              </a:rPr>
              <a:t> </a:t>
            </a:r>
            <a:r>
              <a:rPr spc="75" dirty="0"/>
              <a:t>ALIYOR</a:t>
            </a:r>
            <a:r>
              <a:rPr spc="-85" dirty="0"/>
              <a:t> </a:t>
            </a:r>
            <a:r>
              <a:rPr spc="-5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726" y="2133600"/>
            <a:ext cx="7467474" cy="3629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dirty="0" smtClean="0">
                <a:latin typeface="Trebuchet MS"/>
                <a:cs typeface="Trebuchet MS"/>
              </a:rPr>
              <a:t>Merkezi Sınavla öğrenci alan lise </a:t>
            </a:r>
            <a:r>
              <a:rPr sz="2000" spc="-95" dirty="0" err="1" smtClean="0">
                <a:latin typeface="Trebuchet MS"/>
                <a:cs typeface="Trebuchet MS"/>
              </a:rPr>
              <a:t>türleri</a:t>
            </a:r>
            <a:r>
              <a:rPr sz="2000" spc="-45" dirty="0" smtClean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ise</a:t>
            </a:r>
            <a:r>
              <a:rPr sz="2000" spc="-10" dirty="0">
                <a:latin typeface="Trebuchet MS"/>
                <a:cs typeface="Trebuchet MS"/>
              </a:rPr>
              <a:t> şunlardır;</a:t>
            </a:r>
            <a:endParaRPr sz="2000" dirty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50" dirty="0" smtClean="0">
                <a:latin typeface="Trebuchet MS"/>
                <a:cs typeface="Trebuchet MS"/>
              </a:rPr>
              <a:t>tüm</a:t>
            </a:r>
            <a:r>
              <a:rPr lang="tr-TR" sz="2000" spc="-90" dirty="0" smtClean="0">
                <a:latin typeface="Trebuchet MS"/>
                <a:cs typeface="Trebuchet MS"/>
              </a:rPr>
              <a:t> </a:t>
            </a:r>
            <a:r>
              <a:rPr lang="tr-TR" sz="2000" spc="-130" dirty="0" smtClean="0">
                <a:latin typeface="Trebuchet MS"/>
                <a:cs typeface="Trebuchet MS"/>
              </a:rPr>
              <a:t>fen</a:t>
            </a:r>
            <a:r>
              <a:rPr lang="tr-TR" sz="2000" spc="-45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</a:t>
            </a:r>
          </a:p>
          <a:p>
            <a:pPr marL="240665" indent="-227965">
              <a:lnSpc>
                <a:spcPct val="100000"/>
              </a:lnSpc>
              <a:spcBef>
                <a:spcPts val="148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45" dirty="0" smtClean="0">
                <a:latin typeface="Trebuchet MS"/>
                <a:cs typeface="Trebuchet MS"/>
              </a:rPr>
              <a:t>tüm</a:t>
            </a:r>
            <a:r>
              <a:rPr lang="tr-TR" sz="2000" spc="-70" dirty="0" smtClean="0">
                <a:latin typeface="Trebuchet MS"/>
                <a:cs typeface="Trebuchet MS"/>
              </a:rPr>
              <a:t> </a:t>
            </a:r>
            <a:r>
              <a:rPr lang="tr-TR" sz="2000" spc="-95" dirty="0" smtClean="0">
                <a:latin typeface="Trebuchet MS"/>
                <a:cs typeface="Trebuchet MS"/>
              </a:rPr>
              <a:t>sosyal</a:t>
            </a:r>
            <a:r>
              <a:rPr lang="tr-TR" sz="2000" spc="-45" dirty="0" smtClean="0">
                <a:latin typeface="Trebuchet MS"/>
                <a:cs typeface="Trebuchet MS"/>
              </a:rPr>
              <a:t> </a:t>
            </a:r>
            <a:r>
              <a:rPr lang="tr-TR" sz="2000" spc="-105" dirty="0" smtClean="0">
                <a:latin typeface="Trebuchet MS"/>
                <a:cs typeface="Trebuchet MS"/>
              </a:rPr>
              <a:t>bilimler</a:t>
            </a:r>
            <a:r>
              <a:rPr lang="tr-TR" sz="2000" spc="-95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</a:t>
            </a:r>
            <a:endParaRPr lang="tr-TR" sz="2000" dirty="0" smtClean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bazı</a:t>
            </a:r>
            <a:r>
              <a:rPr lang="tr-TR" sz="2000" spc="-250" dirty="0" smtClean="0">
                <a:latin typeface="Trebuchet MS"/>
                <a:cs typeface="Trebuchet MS"/>
              </a:rPr>
              <a:t> </a:t>
            </a:r>
            <a:r>
              <a:rPr sz="2000" spc="-70" dirty="0" err="1" smtClean="0">
                <a:latin typeface="Trebuchet MS"/>
                <a:cs typeface="Trebuchet MS"/>
              </a:rPr>
              <a:t>Anadolu</a:t>
            </a:r>
            <a:r>
              <a:rPr sz="2000" spc="-40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</a:t>
            </a:r>
            <a:endParaRPr lang="tr-TR" sz="2000" dirty="0" smtClean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pt-BR" sz="2000" spc="-130" dirty="0" smtClean="0">
                <a:latin typeface="Trebuchet MS"/>
                <a:cs typeface="Trebuchet MS"/>
              </a:rPr>
              <a:t>bazı</a:t>
            </a:r>
            <a:r>
              <a:rPr lang="pt-BR" sz="2000" spc="-250" dirty="0" smtClean="0">
                <a:latin typeface="Trebuchet MS"/>
                <a:cs typeface="Trebuchet MS"/>
              </a:rPr>
              <a:t> </a:t>
            </a:r>
            <a:r>
              <a:rPr lang="pt-BR" sz="2000" spc="-70" dirty="0" smtClean="0">
                <a:latin typeface="Trebuchet MS"/>
                <a:cs typeface="Trebuchet MS"/>
              </a:rPr>
              <a:t>anadolu</a:t>
            </a:r>
            <a:r>
              <a:rPr lang="pt-BR" sz="2000" spc="-30" dirty="0" smtClean="0">
                <a:latin typeface="Trebuchet MS"/>
                <a:cs typeface="Trebuchet MS"/>
              </a:rPr>
              <a:t> </a:t>
            </a:r>
            <a:r>
              <a:rPr lang="pt-BR" sz="2000" spc="-120" dirty="0" smtClean="0">
                <a:latin typeface="Calibri"/>
                <a:cs typeface="Calibri"/>
              </a:rPr>
              <a:t>i</a:t>
            </a:r>
            <a:r>
              <a:rPr lang="pt-BR" sz="2000" spc="-120" dirty="0" smtClean="0">
                <a:latin typeface="Trebuchet MS"/>
                <a:cs typeface="Trebuchet MS"/>
              </a:rPr>
              <a:t>mam</a:t>
            </a:r>
            <a:r>
              <a:rPr lang="pt-BR" sz="2000" spc="-50" dirty="0" smtClean="0">
                <a:latin typeface="Trebuchet MS"/>
                <a:cs typeface="Trebuchet MS"/>
              </a:rPr>
              <a:t> </a:t>
            </a:r>
            <a:r>
              <a:rPr lang="pt-BR" sz="2000" spc="254" dirty="0" smtClean="0">
                <a:latin typeface="Trebuchet MS"/>
                <a:cs typeface="Trebuchet MS"/>
              </a:rPr>
              <a:t>–</a:t>
            </a:r>
            <a:r>
              <a:rPr lang="pt-BR" sz="2000" spc="-30" dirty="0" smtClean="0">
                <a:latin typeface="Trebuchet MS"/>
                <a:cs typeface="Trebuchet MS"/>
              </a:rPr>
              <a:t> </a:t>
            </a:r>
            <a:r>
              <a:rPr lang="pt-BR" sz="2000" spc="-100" dirty="0" smtClean="0">
                <a:latin typeface="Trebuchet MS"/>
                <a:cs typeface="Trebuchet MS"/>
              </a:rPr>
              <a:t>hatip</a:t>
            </a:r>
            <a:r>
              <a:rPr lang="pt-BR" sz="2000" spc="-40" dirty="0" smtClean="0">
                <a:latin typeface="Trebuchet MS"/>
                <a:cs typeface="Trebuchet MS"/>
              </a:rPr>
              <a:t> </a:t>
            </a:r>
            <a:r>
              <a:rPr lang="pt-BR" sz="2000" spc="-10" dirty="0" smtClean="0">
                <a:latin typeface="Trebuchet MS"/>
                <a:cs typeface="Trebuchet MS"/>
              </a:rPr>
              <a:t>liseleri ve </a:t>
            </a:r>
            <a:r>
              <a:rPr lang="tr-TR" sz="2000" spc="-10" dirty="0" smtClean="0">
                <a:latin typeface="Trebuchet MS"/>
                <a:cs typeface="Trebuchet MS"/>
              </a:rPr>
              <a:t>Anadolu imam hatip proje liseleri 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bazı</a:t>
            </a:r>
            <a:r>
              <a:rPr lang="tr-TR" sz="2000" spc="-40" dirty="0" smtClean="0">
                <a:latin typeface="Trebuchet MS"/>
                <a:cs typeface="Trebuchet MS"/>
              </a:rPr>
              <a:t> </a:t>
            </a:r>
            <a:r>
              <a:rPr lang="tr-TR" sz="2000" spc="-80" dirty="0" smtClean="0">
                <a:latin typeface="Trebuchet MS"/>
                <a:cs typeface="Trebuchet MS"/>
              </a:rPr>
              <a:t>mesleki</a:t>
            </a:r>
            <a:r>
              <a:rPr lang="tr-TR" sz="2000" spc="-20" dirty="0" smtClean="0">
                <a:latin typeface="Trebuchet MS"/>
                <a:cs typeface="Trebuchet MS"/>
              </a:rPr>
              <a:t> </a:t>
            </a:r>
            <a:r>
              <a:rPr lang="tr-TR" sz="2000" spc="-145" dirty="0" smtClean="0">
                <a:latin typeface="Trebuchet MS"/>
                <a:cs typeface="Trebuchet MS"/>
              </a:rPr>
              <a:t>ve</a:t>
            </a:r>
            <a:r>
              <a:rPr lang="tr-TR" sz="2000" spc="-290" dirty="0" smtClean="0">
                <a:latin typeface="Trebuchet MS"/>
                <a:cs typeface="Trebuchet MS"/>
              </a:rPr>
              <a:t> </a:t>
            </a:r>
            <a:r>
              <a:rPr lang="tr-TR" sz="2000" spc="-130" dirty="0" smtClean="0">
                <a:latin typeface="Trebuchet MS"/>
                <a:cs typeface="Trebuchet MS"/>
              </a:rPr>
              <a:t>teknik</a:t>
            </a:r>
            <a:r>
              <a:rPr lang="tr-TR" sz="2000" spc="-250" dirty="0" smtClean="0">
                <a:latin typeface="Trebuchet MS"/>
                <a:cs typeface="Trebuchet MS"/>
              </a:rPr>
              <a:t> </a:t>
            </a:r>
            <a:r>
              <a:rPr sz="2000" spc="-70" dirty="0" err="1" smtClean="0">
                <a:latin typeface="Trebuchet MS"/>
                <a:cs typeface="Trebuchet MS"/>
              </a:rPr>
              <a:t>Anadolu</a:t>
            </a:r>
            <a:r>
              <a:rPr lang="tr-TR" sz="2000" spc="-35" dirty="0" smtClean="0">
                <a:latin typeface="Trebuchet MS"/>
                <a:cs typeface="Trebuchet MS"/>
              </a:rPr>
              <a:t> </a:t>
            </a:r>
            <a:r>
              <a:rPr lang="tr-TR" sz="2000" spc="-100" dirty="0" smtClean="0">
                <a:latin typeface="Trebuchet MS"/>
                <a:cs typeface="Trebuchet MS"/>
              </a:rPr>
              <a:t>liselerinin</a:t>
            </a:r>
            <a:r>
              <a:rPr lang="tr-TR" sz="2000" spc="-70" dirty="0" smtClean="0"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/>
                <a:cs typeface="Trebuchet MS"/>
              </a:rPr>
              <a:t>(</a:t>
            </a:r>
            <a:r>
              <a:rPr lang="tr-TR" sz="2000" spc="-25" dirty="0" smtClean="0">
                <a:latin typeface="Trebuchet MS"/>
                <a:cs typeface="Trebuchet MS"/>
              </a:rPr>
              <a:t> </a:t>
            </a:r>
            <a:r>
              <a:rPr lang="tr-TR" sz="2000" spc="-130" dirty="0" smtClean="0">
                <a:latin typeface="Trebuchet MS"/>
                <a:cs typeface="Trebuchet MS"/>
              </a:rPr>
              <a:t>bazı</a:t>
            </a:r>
            <a:r>
              <a:rPr lang="tr-TR" sz="2000" spc="-50" dirty="0" smtClean="0">
                <a:latin typeface="Trebuchet MS"/>
                <a:cs typeface="Trebuchet MS"/>
              </a:rPr>
              <a:t> </a:t>
            </a:r>
            <a:r>
              <a:rPr lang="tr-TR" sz="2000" spc="-85" dirty="0" smtClean="0">
                <a:latin typeface="Trebuchet MS"/>
                <a:cs typeface="Trebuchet MS"/>
              </a:rPr>
              <a:t>bölümler</a:t>
            </a:r>
            <a:r>
              <a:rPr lang="tr-TR" sz="2000" spc="-70" dirty="0" smtClean="0">
                <a:latin typeface="Trebuchet MS"/>
                <a:cs typeface="Trebuchet MS"/>
              </a:rPr>
              <a:t> </a:t>
            </a:r>
            <a:r>
              <a:rPr sz="2000" spc="-50" dirty="0" smtClean="0">
                <a:latin typeface="Trebuchet MS"/>
                <a:cs typeface="Trebuchet MS"/>
              </a:rPr>
              <a:t>)</a:t>
            </a:r>
            <a:endParaRPr lang="tr-TR" sz="2000" spc="-5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spc="-50" dirty="0">
                <a:latin typeface="Trebuchet MS"/>
                <a:cs typeface="Trebuchet MS"/>
              </a:rPr>
              <a:t> </a:t>
            </a:r>
            <a:r>
              <a:rPr lang="tr-TR" sz="2000" spc="-50" dirty="0" smtClean="0">
                <a:latin typeface="Trebuchet MS"/>
                <a:cs typeface="Trebuchet MS"/>
              </a:rPr>
              <a:t>                  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492694" y="1481268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067" y="227655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2236468"/>
            <a:ext cx="8763000" cy="1898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dirty="0" smtClean="0">
                <a:latin typeface="Trebuchet MS"/>
                <a:cs typeface="Trebuchet MS"/>
              </a:rPr>
              <a:t>	Merkezi Sınavla öğrenci alan liselere ait puanları </a:t>
            </a:r>
          </a:p>
          <a:p>
            <a:pPr marL="12700" algn="just">
              <a:lnSpc>
                <a:spcPct val="15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                       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https://e-okul.meb.gov.tr </a:t>
            </a:r>
          </a:p>
          <a:p>
            <a:pPr marL="12700" algn="just">
              <a:lnSpc>
                <a:spcPct val="15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dirty="0" smtClean="0">
                <a:latin typeface="Trebuchet MS"/>
                <a:cs typeface="Trebuchet MS"/>
              </a:rPr>
              <a:t>internet adresinin «</a:t>
            </a:r>
            <a:r>
              <a:rPr lang="tr-TR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SINAV VE NAKİL İŞLEMLERİ» </a:t>
            </a:r>
            <a:r>
              <a:rPr lang="tr-TR" sz="2000" dirty="0" smtClean="0">
                <a:latin typeface="Trebuchet MS"/>
                <a:cs typeface="Trebuchet MS"/>
              </a:rPr>
              <a:t>başlığındaki </a:t>
            </a:r>
          </a:p>
          <a:p>
            <a:pPr marL="12700" algn="just">
              <a:lnSpc>
                <a:spcPct val="15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                             «TERCİH REHBERİ» </a:t>
            </a:r>
            <a:r>
              <a:rPr lang="tr-TR" sz="2000" dirty="0" err="1" smtClean="0">
                <a:latin typeface="Trebuchet MS"/>
                <a:cs typeface="Trebuchet MS"/>
              </a:rPr>
              <a:t>ni</a:t>
            </a:r>
            <a:r>
              <a:rPr lang="tr-TR" sz="2000" dirty="0" smtClean="0">
                <a:latin typeface="Trebuchet MS"/>
                <a:cs typeface="Trebuchet MS"/>
              </a:rPr>
              <a:t> kullanarak öğrenebilirsiniz.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492694" y="1481268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33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26256" y="2127753"/>
            <a:ext cx="7773701" cy="3668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2000" spc="-105" dirty="0" smtClean="0">
                <a:latin typeface="Trebuchet MS"/>
                <a:cs typeface="Trebuchet MS"/>
              </a:rPr>
              <a:t>Bu kategorideki liselere yerleştirme yapılırken öğrenciye ait Merkezi Sınav puanı dikkate alınır. </a:t>
            </a:r>
            <a:r>
              <a:rPr lang="tr-TR" sz="2000" dirty="0" smtClean="0">
                <a:latin typeface="Trebuchet MS"/>
                <a:cs typeface="Trebuchet MS"/>
              </a:rPr>
              <a:t>Bu nedenle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bu kategoriden</a:t>
            </a:r>
            <a:r>
              <a:rPr lang="tr-TR" sz="2000" u="sng" spc="-105" dirty="0" smtClean="0">
                <a:solidFill>
                  <a:srgbClr val="FF0000"/>
                </a:solidFill>
                <a:latin typeface="Trebuchet MS"/>
                <a:cs typeface="Trebuchet MS"/>
              </a:rPr>
              <a:t> lise seçmek zorunlu değildir.</a:t>
            </a:r>
            <a:r>
              <a:rPr lang="tr-TR" sz="2000" spc="-10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spc="-105" dirty="0" smtClean="0">
                <a:latin typeface="Trebuchet MS"/>
                <a:cs typeface="Trebuchet MS"/>
              </a:rPr>
              <a:t>Boş bırakılabilir. Tercih yapılabilmesi için öğrencinin Merkezî Sınav’a girmiş olması gerekir.</a:t>
            </a:r>
          </a:p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/>
                <a:cs typeface="Trebuchet MS"/>
              </a:rPr>
              <a:t>E-devlette kayıtlı</a:t>
            </a:r>
            <a:r>
              <a:rPr lang="tr-TR" sz="2000" spc="-105" dirty="0" smtClean="0">
                <a:latin typeface="Trebuchet MS"/>
                <a:cs typeface="Trebuchet MS"/>
              </a:rPr>
              <a:t> ikametgah adresine bakmadan </a:t>
            </a:r>
            <a:r>
              <a:rPr lang="tr-TR" sz="2000" dirty="0" smtClean="0">
                <a:latin typeface="Trebuchet MS"/>
                <a:cs typeface="Trebuchet MS"/>
              </a:rPr>
              <a:t>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en fazla 10 lise</a:t>
            </a:r>
            <a:r>
              <a:rPr lang="tr-TR" sz="2000" u="sng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/>
                <a:cs typeface="Trebuchet MS"/>
              </a:rPr>
              <a:t>seçilebilir. Öğrencinin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en çok istediği lise 1. sırada </a:t>
            </a:r>
            <a:r>
              <a:rPr lang="tr-TR" sz="2000" dirty="0" smtClean="0">
                <a:latin typeface="Trebuchet MS"/>
                <a:cs typeface="Trebuchet MS"/>
              </a:rPr>
              <a:t>seçilir.</a:t>
            </a:r>
          </a:p>
          <a:p>
            <a:pPr marL="241300" marR="166370" indent="-228600" algn="just"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100" dirty="0" smtClean="0">
                <a:latin typeface="Trebuchet MS"/>
                <a:cs typeface="Trebuchet MS"/>
              </a:rPr>
              <a:t> </a:t>
            </a:r>
            <a:r>
              <a:rPr lang="tr-TR" sz="2000" u="sng" spc="-100" dirty="0" smtClean="0">
                <a:solidFill>
                  <a:srgbClr val="FF0000"/>
                </a:solidFill>
                <a:latin typeface="Trebuchet MS"/>
                <a:cs typeface="Trebuchet MS"/>
              </a:rPr>
              <a:t>Türkiye’de</a:t>
            </a:r>
            <a:r>
              <a:rPr sz="2000" u="sng" spc="-7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u="sng" spc="-110" dirty="0">
                <a:solidFill>
                  <a:srgbClr val="FF0000"/>
                </a:solidFill>
                <a:latin typeface="Trebuchet MS"/>
                <a:cs typeface="Trebuchet MS"/>
              </a:rPr>
              <a:t>herhangi</a:t>
            </a:r>
            <a:r>
              <a:rPr sz="2000" u="sng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u="sng" spc="-85" dirty="0" err="1">
                <a:solidFill>
                  <a:srgbClr val="FF0000"/>
                </a:solidFill>
                <a:latin typeface="Trebuchet MS"/>
                <a:cs typeface="Trebuchet MS"/>
              </a:rPr>
              <a:t>bir</a:t>
            </a:r>
            <a:r>
              <a:rPr sz="2000" u="sng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u="sng" spc="-105" dirty="0" smtClean="0">
                <a:solidFill>
                  <a:srgbClr val="FF0000"/>
                </a:solidFill>
                <a:latin typeface="Trebuchet MS"/>
                <a:cs typeface="Trebuchet MS"/>
              </a:rPr>
              <a:t>şehir</a:t>
            </a:r>
            <a:r>
              <a:rPr sz="2000" u="sng" spc="-10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deki</a:t>
            </a:r>
            <a:r>
              <a:rPr sz="2000" u="sng" spc="-5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Merkezi Sınavla öğrenci </a:t>
            </a:r>
            <a:r>
              <a:rPr sz="2000" spc="-170" dirty="0" err="1" smtClean="0">
                <a:latin typeface="Trebuchet MS"/>
                <a:cs typeface="Trebuchet MS"/>
              </a:rPr>
              <a:t>alan</a:t>
            </a:r>
            <a:r>
              <a:rPr sz="2000" spc="-40" dirty="0" smtClean="0">
                <a:latin typeface="Trebuchet MS"/>
                <a:cs typeface="Trebuchet MS"/>
              </a:rPr>
              <a:t> </a:t>
            </a:r>
            <a:r>
              <a:rPr sz="2000" spc="-85" dirty="0" err="1" smtClean="0">
                <a:latin typeface="Trebuchet MS"/>
                <a:cs typeface="Trebuchet MS"/>
              </a:rPr>
              <a:t>lise</a:t>
            </a:r>
            <a:r>
              <a:rPr sz="2000" spc="-85" dirty="0" smtClean="0"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Merkezi Sınav puanıyla </a:t>
            </a:r>
            <a:r>
              <a:rPr lang="tr-TR" sz="2000" spc="-95" dirty="0" smtClean="0">
                <a:latin typeface="Trebuchet MS"/>
                <a:cs typeface="Trebuchet MS"/>
              </a:rPr>
              <a:t>tercih edilebilir.</a:t>
            </a:r>
            <a:endParaRPr sz="2000" dirty="0">
              <a:latin typeface="Trebuchet MS"/>
              <a:cs typeface="Trebuchet MS"/>
            </a:endParaRPr>
          </a:p>
          <a:p>
            <a:pPr marL="241300" marR="5080" indent="-228600" algn="just">
              <a:spcBef>
                <a:spcPts val="101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65" dirty="0" smtClean="0">
                <a:latin typeface="Trebuchet MS"/>
                <a:cs typeface="Trebuchet MS"/>
              </a:rPr>
              <a:t> </a:t>
            </a:r>
            <a:r>
              <a:rPr sz="2000" spc="-65" dirty="0" err="1" smtClean="0">
                <a:latin typeface="Trebuchet MS"/>
                <a:cs typeface="Trebuchet MS"/>
              </a:rPr>
              <a:t>Örne</a:t>
            </a:r>
            <a:r>
              <a:rPr sz="2000" spc="-65" dirty="0" err="1" smtClean="0">
                <a:latin typeface="Calibri"/>
                <a:cs typeface="Calibri"/>
              </a:rPr>
              <a:t>ğ</a:t>
            </a:r>
            <a:r>
              <a:rPr sz="2000" spc="-65" dirty="0" err="1" smtClean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,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lang="tr-TR" sz="2000" spc="-120" dirty="0" smtClean="0">
                <a:latin typeface="Trebuchet MS"/>
                <a:cs typeface="Trebuchet MS"/>
              </a:rPr>
              <a:t>Demirci</a:t>
            </a:r>
            <a:r>
              <a:rPr sz="2000" spc="-120" dirty="0" smtClean="0">
                <a:latin typeface="Trebuchet MS"/>
                <a:cs typeface="Trebuchet MS"/>
              </a:rPr>
              <a:t>’de</a:t>
            </a:r>
            <a:r>
              <a:rPr sz="2000" spc="-45" dirty="0" smtClean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okuyan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80" dirty="0" err="1">
                <a:latin typeface="Trebuchet MS"/>
                <a:cs typeface="Trebuchet MS"/>
              </a:rPr>
              <a:t>bir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90" dirty="0" err="1" smtClean="0">
                <a:latin typeface="Trebuchet MS"/>
                <a:cs typeface="Trebuchet MS"/>
              </a:rPr>
              <a:t>ö</a:t>
            </a:r>
            <a:r>
              <a:rPr sz="2000" spc="-90" dirty="0" err="1" smtClean="0">
                <a:latin typeface="Calibri"/>
                <a:cs typeface="Calibri"/>
              </a:rPr>
              <a:t>ğ</a:t>
            </a:r>
            <a:r>
              <a:rPr sz="2000" spc="-90" dirty="0" err="1" smtClean="0">
                <a:latin typeface="Trebuchet MS"/>
                <a:cs typeface="Trebuchet MS"/>
              </a:rPr>
              <a:t>renci</a:t>
            </a:r>
            <a:r>
              <a:rPr sz="2000" spc="-70" dirty="0" smtClean="0">
                <a:latin typeface="Trebuchet MS"/>
                <a:cs typeface="Trebuchet MS"/>
              </a:rPr>
              <a:t> </a:t>
            </a:r>
            <a:r>
              <a:rPr lang="tr-TR" sz="2000" spc="-130" dirty="0" smtClean="0">
                <a:latin typeface="Trebuchet MS"/>
                <a:cs typeface="Trebuchet MS"/>
              </a:rPr>
              <a:t>Bursa’daki bir liseyi</a:t>
            </a:r>
            <a:r>
              <a:rPr sz="2000" spc="-50" dirty="0" smtClean="0"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Merkezi Sınav puanıyla </a:t>
            </a:r>
            <a:r>
              <a:rPr lang="tr-TR" sz="2000" spc="-170" dirty="0" smtClean="0">
                <a:latin typeface="Trebuchet MS"/>
                <a:cs typeface="Trebuchet MS"/>
              </a:rPr>
              <a:t>tercih </a:t>
            </a:r>
            <a:r>
              <a:rPr lang="tr-TR" sz="2000" spc="-70" dirty="0" smtClean="0">
                <a:latin typeface="Trebuchet MS"/>
                <a:cs typeface="Trebuchet MS"/>
              </a:rPr>
              <a:t>edebilir</a:t>
            </a:r>
            <a:r>
              <a:rPr sz="2000" spc="-70" dirty="0" smtClean="0">
                <a:latin typeface="Trebuchet MS"/>
                <a:cs typeface="Trebuchet MS"/>
              </a:rPr>
              <a:t>.</a:t>
            </a:r>
            <a:r>
              <a:rPr lang="tr-TR" sz="2000" dirty="0">
                <a:latin typeface="Trebuchet MS"/>
                <a:cs typeface="Trebuchet MS"/>
              </a:rPr>
              <a:t> </a:t>
            </a:r>
            <a:r>
              <a:rPr sz="2000" spc="-160" dirty="0" err="1" smtClean="0">
                <a:latin typeface="Trebuchet MS"/>
                <a:cs typeface="Trebuchet MS"/>
              </a:rPr>
              <a:t>Yani</a:t>
            </a:r>
            <a:r>
              <a:rPr sz="2000" spc="-55" dirty="0" smtClean="0"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/>
                <a:cs typeface="Trebuchet MS"/>
              </a:rPr>
              <a:t>bu kategoride</a:t>
            </a:r>
            <a:r>
              <a:rPr sz="2000" spc="-65" dirty="0" smtClean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adres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5" dirty="0" err="1">
                <a:latin typeface="Trebuchet MS"/>
                <a:cs typeface="Trebuchet MS"/>
              </a:rPr>
              <a:t>kısıtlaması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lang="tr-TR" sz="2000" spc="-25" dirty="0" smtClean="0">
                <a:latin typeface="Trebuchet MS"/>
                <a:cs typeface="Trebuchet MS"/>
              </a:rPr>
              <a:t>yoktur.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45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tr-TR" spc="-4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45" smtClean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lang="tr-TR" spc="-9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80" smtClean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lang="tr-TR" spc="-85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14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pc="75" smtClean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lang="tr-TR" spc="-85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-5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tr-TR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4600" y="1497205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7727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1999" cy="7315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2165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24000" y="1488413"/>
            <a:ext cx="9607550" cy="4839335"/>
            <a:chOff x="1454658" y="1537398"/>
            <a:chExt cx="9607550" cy="4839335"/>
          </a:xfrm>
        </p:grpSpPr>
        <p:sp>
          <p:nvSpPr>
            <p:cNvPr id="8" name="object 8"/>
            <p:cNvSpPr/>
            <p:nvPr/>
          </p:nvSpPr>
          <p:spPr>
            <a:xfrm>
              <a:off x="1454658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1210" y="1537398"/>
              <a:ext cx="5735447" cy="483933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0282" y="539058"/>
            <a:ext cx="5975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SUNUM</a:t>
            </a:r>
            <a:r>
              <a:rPr spc="10" dirty="0"/>
              <a:t> </a:t>
            </a:r>
            <a:r>
              <a:rPr spc="90" dirty="0">
                <a:latin typeface="Calibri"/>
                <a:cs typeface="Calibri"/>
              </a:rPr>
              <a:t>İ</a:t>
            </a:r>
            <a:r>
              <a:rPr spc="90" dirty="0"/>
              <a:t>ÇER</a:t>
            </a:r>
            <a:r>
              <a:rPr spc="90" dirty="0">
                <a:latin typeface="Calibri"/>
                <a:cs typeface="Calibri"/>
              </a:rPr>
              <a:t>İĞİ</a:t>
            </a:r>
            <a:r>
              <a:rPr spc="90" dirty="0"/>
              <a:t>NDE</a:t>
            </a:r>
            <a:r>
              <a:rPr spc="30" dirty="0"/>
              <a:t> </a:t>
            </a:r>
            <a:r>
              <a:rPr dirty="0"/>
              <a:t>NELER</a:t>
            </a:r>
            <a:r>
              <a:rPr spc="-520" dirty="0"/>
              <a:t> </a:t>
            </a:r>
            <a:r>
              <a:rPr dirty="0"/>
              <a:t>VAR</a:t>
            </a:r>
            <a:r>
              <a:rPr spc="20" dirty="0"/>
              <a:t> </a:t>
            </a:r>
            <a:r>
              <a:rPr spc="-50" dirty="0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58521" y="1639550"/>
            <a:ext cx="1119505" cy="42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5"/>
              </a:lnSpc>
              <a:spcBef>
                <a:spcPts val="105"/>
              </a:spcBef>
            </a:pPr>
            <a:r>
              <a:rPr sz="1400" spc="-75" dirty="0" err="1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10" dirty="0" err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asıl</a:t>
            </a:r>
            <a:endParaRPr sz="1400" dirty="0" smtClean="0">
              <a:latin typeface="Trebuchet MS"/>
              <a:cs typeface="Trebuchet MS"/>
            </a:endParaRPr>
          </a:p>
          <a:p>
            <a:pPr algn="ctr">
              <a:lnSpc>
                <a:spcPts val="1585"/>
              </a:lnSpc>
            </a:pPr>
            <a:r>
              <a:rPr lang="tr-TR" sz="1400" spc="-50" dirty="0">
                <a:solidFill>
                  <a:srgbClr val="FFFFFF"/>
                </a:solidFill>
                <a:latin typeface="Trebuchet MS"/>
                <a:cs typeface="Calibri"/>
              </a:rPr>
              <a:t>Ö</a:t>
            </a:r>
            <a:r>
              <a:rPr sz="1400" spc="-50" dirty="0" err="1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400" spc="-5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renci</a:t>
            </a:r>
            <a:r>
              <a:rPr sz="1400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80" dirty="0" err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8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lıyor</a:t>
            </a:r>
            <a:r>
              <a:rPr sz="14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4082" y="5577720"/>
            <a:ext cx="137541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14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Merkezi Sınavla Öğrenci  Alan </a:t>
            </a:r>
            <a:r>
              <a:rPr sz="1400" spc="-5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7189" y="4113331"/>
            <a:ext cx="13798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100"/>
              </a:spcBef>
            </a:pPr>
            <a:r>
              <a:rPr lang="tr-TR" sz="14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Yerel Yerleştirme (OBP) ile Öğrenci </a:t>
            </a:r>
            <a:r>
              <a:rPr lang="tr-TR" sz="1400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tr-TR" sz="14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lan Liseler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600" y="2407482"/>
            <a:ext cx="12566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75"/>
              </a:lnSpc>
              <a:spcBef>
                <a:spcPts val="105"/>
              </a:spcBef>
            </a:pP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Yetenek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Sınavı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ts val="1575"/>
              </a:lnSpc>
            </a:pPr>
            <a:r>
              <a:rPr lang="tr-TR" sz="1400" spc="-55" dirty="0" smtClean="0">
                <a:solidFill>
                  <a:srgbClr val="FFFFFF"/>
                </a:solidFill>
                <a:latin typeface="Trebuchet MS"/>
                <a:cs typeface="Trebuchet MS"/>
              </a:rPr>
              <a:t>Öğrenci </a:t>
            </a:r>
            <a:r>
              <a:rPr sz="1400" spc="-55" dirty="0" smtClean="0">
                <a:solidFill>
                  <a:srgbClr val="FFFFFF"/>
                </a:solidFill>
                <a:latin typeface="Trebuchet MS"/>
                <a:cs typeface="Trebuchet MS"/>
              </a:rPr>
              <a:t>Alan</a:t>
            </a:r>
            <a:r>
              <a:rPr sz="14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8298" y="5608498"/>
            <a:ext cx="13868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75"/>
              </a:lnSpc>
              <a:spcBef>
                <a:spcPts val="105"/>
              </a:spcBef>
            </a:pPr>
            <a:r>
              <a:rPr lang="tr-TR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9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ercih</a:t>
            </a:r>
            <a:r>
              <a:rPr lang="tr-TR" sz="14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 İşlem</a:t>
            </a:r>
            <a:r>
              <a:rPr sz="1400" spc="-9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leri</a:t>
            </a:r>
            <a:r>
              <a:rPr sz="14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4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asıl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ts val="1575"/>
              </a:lnSpc>
            </a:pPr>
            <a:r>
              <a:rPr lang="tr-TR" sz="1400" spc="-1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10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apılacak</a:t>
            </a:r>
            <a:r>
              <a:rPr sz="1400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2584" y="4122401"/>
            <a:ext cx="1485616" cy="62004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84480" algn="ctr">
              <a:lnSpc>
                <a:spcPts val="1460"/>
              </a:lnSpc>
              <a:spcBef>
                <a:spcPts val="335"/>
              </a:spcBef>
            </a:pPr>
            <a:r>
              <a:rPr lang="tr-TR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Tercih</a:t>
            </a:r>
            <a:r>
              <a:rPr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85" dirty="0">
                <a:solidFill>
                  <a:srgbClr val="FFFFFF"/>
                </a:solidFill>
                <a:latin typeface="Trebuchet MS"/>
                <a:cs typeface="Trebuchet MS"/>
              </a:rPr>
              <a:t>İ</a:t>
            </a:r>
            <a:r>
              <a:rPr sz="1400" spc="-8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şlemleri</a:t>
            </a:r>
            <a:r>
              <a:rPr sz="14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spc="-9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avramları</a:t>
            </a:r>
            <a:r>
              <a:rPr lang="tr-TR" sz="1400" dirty="0">
                <a:latin typeface="Trebuchet MS"/>
                <a:cs typeface="Trebuchet MS"/>
              </a:rPr>
              <a:t> </a:t>
            </a:r>
            <a:r>
              <a:rPr sz="1400" spc="-10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lang="tr-TR"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uralları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1940" y="2527138"/>
            <a:ext cx="1652716" cy="23532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91795" marR="5080" indent="-379730" algn="just">
              <a:lnSpc>
                <a:spcPts val="1460"/>
              </a:lnSpc>
              <a:spcBef>
                <a:spcPts val="335"/>
              </a:spcBef>
            </a:pPr>
            <a:r>
              <a:rPr lang="tr-TR" sz="14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Okul Müdürlüklerince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20" name="object 17"/>
          <p:cNvSpPr txBox="1"/>
          <p:nvPr/>
        </p:nvSpPr>
        <p:spPr>
          <a:xfrm>
            <a:off x="3719538" y="2717869"/>
            <a:ext cx="1652716" cy="23532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91795" marR="5080" indent="-379730" algn="just">
              <a:lnSpc>
                <a:spcPts val="1460"/>
              </a:lnSpc>
              <a:spcBef>
                <a:spcPts val="335"/>
              </a:spcBef>
            </a:pPr>
            <a:r>
              <a:rPr lang="tr-TR" sz="14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Neler Yapılacak?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1" y="1981200"/>
            <a:ext cx="7924800" cy="369075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Merkezi Sınavla öğrenci alan liseleri tercihlere eklemek için tercih sayfasında bulunan </a:t>
            </a:r>
            <a:r>
              <a:rPr lang="tr-T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«MERKEZÎ SINAVLA ÖĞRENCİ ALAN OKULLAR»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seçeneğine tıklayınız. Açılan yeni sayfadan il ve ilçe seçimi yapınız ve altta yer alan </a:t>
            </a:r>
            <a:r>
              <a:rPr lang="tr-T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«LİSTELE»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yazısına tıklayınız. </a:t>
            </a:r>
          </a:p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Bu işlemle, seçtiğiniz ilçede bulunan liselerden sadece Merkezî Sınavla öğrenci alan kategorisindeki liseler isim listesi şeklinde ekranda görülür.</a:t>
            </a:r>
          </a:p>
          <a:p>
            <a:pPr marL="240665" indent="-227965" algn="just">
              <a:lnSpc>
                <a:spcPct val="10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Öğrencinin istediği liseye ait ismin en sağında bulunan </a:t>
            </a:r>
            <a:r>
              <a:rPr lang="tr-T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«TERCİHLERİME EKLE» 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seçeneğini tıklayarak seçim işlemine başlanır.</a:t>
            </a:r>
          </a:p>
          <a:p>
            <a:pPr marL="240665" indent="-227965" algn="just"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Seçilen her lise ekranın üst kısmında seçim sırasına göre sıralanır.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2694" y="1481268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65" y="2267311"/>
            <a:ext cx="1388364" cy="1351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45" dirty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80" dirty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spc="1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spc="-1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spc="-8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5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4297307" y="1920347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DİKKAT!</a:t>
            </a:r>
            <a:endParaRPr lang="tr-T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88065" y="3657600"/>
            <a:ext cx="931164" cy="723499"/>
          </a:xfrm>
          <a:prstGeom prst="rect">
            <a:avLst/>
          </a:prstGeom>
        </p:spPr>
      </p:pic>
      <p:pic>
        <p:nvPicPr>
          <p:cNvPr id="1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824" y="2267311"/>
            <a:ext cx="1388364" cy="1351789"/>
          </a:xfrm>
          <a:prstGeom prst="rect">
            <a:avLst/>
          </a:prstGeom>
        </p:spPr>
      </p:pic>
      <p:pic>
        <p:nvPicPr>
          <p:cNvPr id="17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800424" y="3657600"/>
            <a:ext cx="931164" cy="723499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2438400" y="1062791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MERKEZİ SINAV PUANIYLA ÖĞRENCİ LİSELER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2287267" y="2816149"/>
            <a:ext cx="7362825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2000" spc="-105" dirty="0">
                <a:latin typeface="Trebuchet MS"/>
                <a:cs typeface="Trebuchet MS"/>
              </a:rPr>
              <a:t>L</a:t>
            </a:r>
            <a:r>
              <a:rPr lang="tr-TR" sz="2000" spc="-105" dirty="0" smtClean="0">
                <a:latin typeface="Trebuchet MS"/>
                <a:cs typeface="Trebuchet MS"/>
              </a:rPr>
              <a:t>iselere yerleştirme yapılırken öğrenciye ait Merkezi Sınav puanı dikkate alınır.</a:t>
            </a:r>
          </a:p>
          <a:p>
            <a:pPr marL="12700" algn="just"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endParaRPr lang="tr-TR" sz="2000" dirty="0" smtClean="0">
              <a:latin typeface="Trebuchet MS"/>
              <a:cs typeface="Trebuchet MS"/>
            </a:endParaRPr>
          </a:p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2000" dirty="0" smtClean="0">
                <a:latin typeface="Trebuchet MS"/>
                <a:cs typeface="Trebuchet MS"/>
              </a:rPr>
              <a:t>E-devlette kayıtlı</a:t>
            </a:r>
            <a:r>
              <a:rPr lang="tr-TR" sz="2000" spc="-105" dirty="0" smtClean="0">
                <a:latin typeface="Trebuchet MS"/>
                <a:cs typeface="Trebuchet MS"/>
              </a:rPr>
              <a:t> ikametgah adresine bakmadan </a:t>
            </a:r>
            <a:r>
              <a:rPr lang="tr-TR" sz="2000" dirty="0" smtClean="0">
                <a:latin typeface="Trebuchet MS"/>
                <a:cs typeface="Trebuchet MS"/>
              </a:rPr>
              <a:t>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en fazla 10 lise</a:t>
            </a:r>
            <a:r>
              <a:rPr lang="tr-TR" sz="2000" u="sng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tr-TR" sz="2000" dirty="0" smtClean="0">
                <a:latin typeface="Trebuchet MS"/>
                <a:cs typeface="Trebuchet MS"/>
              </a:rPr>
              <a:t>seçilebilir. Öğrencinin </a:t>
            </a:r>
            <a:r>
              <a:rPr lang="tr-TR" sz="20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en çok istediği lise 1. sırada </a:t>
            </a:r>
            <a:r>
              <a:rPr lang="tr-TR" sz="2000" dirty="0" smtClean="0">
                <a:latin typeface="Trebuchet MS"/>
                <a:cs typeface="Trebuchet MS"/>
              </a:rPr>
              <a:t>olacak şekilde seçimler sıralanır.</a:t>
            </a:r>
          </a:p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tr-TR" sz="2000" dirty="0">
              <a:latin typeface="Trebuchet MS"/>
              <a:cs typeface="Trebuchet MS"/>
            </a:endParaRPr>
          </a:p>
          <a:p>
            <a:pPr marL="355600" indent="-342900" algn="just">
              <a:spcBef>
                <a:spcPts val="105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tr-TR" sz="20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5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"/>
          <p:cNvSpPr txBox="1"/>
          <p:nvPr/>
        </p:nvSpPr>
        <p:spPr>
          <a:xfrm>
            <a:off x="2438400" y="1447800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TERCİH İŞLEMLERİ NASIL YAPILACAK? 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90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1999" cy="7315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2165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524000" y="160020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2853" y="595079"/>
            <a:ext cx="688339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YAPILACAK? 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2286000" y="1921087"/>
            <a:ext cx="7317105" cy="34599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0665" indent="-227965" algn="just">
              <a:lnSpc>
                <a:spcPct val="15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Merkezi Sınav Puanı</a:t>
            </a:r>
            <a:r>
              <a:rPr lang="tr-TR" sz="2000" dirty="0" smtClean="0">
                <a:latin typeface="Trebuchet MS" panose="020B0603020202020204" pitchFamily="34" charset="0"/>
                <a:cs typeface="Trebuchet MS"/>
              </a:rPr>
              <a:t> 11 Temmuz 2025 tarihinde açıklandı. Öğrenciye ait sınav puanlarını </a:t>
            </a:r>
            <a:r>
              <a:rPr lang="tr-TR" sz="2000" u="sng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  <a:hlinkClick r:id="rId6"/>
              </a:rPr>
              <a:t>https://www.meb.gov.tr</a:t>
            </a:r>
            <a:r>
              <a:rPr lang="tr-TR" sz="2000" u="sng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adresinden bakılabilir.</a:t>
            </a:r>
          </a:p>
          <a:p>
            <a:pPr marL="240665" indent="-227965" algn="just">
              <a:lnSpc>
                <a:spcPct val="15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dirty="0" smtClean="0">
                <a:solidFill>
                  <a:srgbClr val="00B050"/>
                </a:solidFill>
                <a:latin typeface="Trebuchet MS" panose="020B0603020202020204" pitchFamily="34" charset="0"/>
                <a:cs typeface="Trebuchet MS"/>
              </a:rPr>
              <a:t>Okul Başarı Puanı (OBP) </a:t>
            </a:r>
            <a:r>
              <a:rPr lang="tr-TR" sz="200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t</a:t>
            </a:r>
            <a:r>
              <a:rPr lang="tr-T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ercih işlemlerinin yapıldığı sayfada yer alır.</a:t>
            </a:r>
            <a:endParaRPr lang="tr-TR" sz="2000" dirty="0">
              <a:solidFill>
                <a:schemeClr val="tx1"/>
              </a:solidFill>
              <a:latin typeface="Trebuchet MS" panose="020B0603020202020204" pitchFamily="34" charset="0"/>
              <a:cs typeface="Trebuchet MS"/>
            </a:endParaRPr>
          </a:p>
          <a:p>
            <a:pPr marL="240665" indent="-227965" algn="just">
              <a:lnSpc>
                <a:spcPct val="150000"/>
              </a:lnSpc>
              <a:spcBef>
                <a:spcPts val="5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25" dirty="0" smtClean="0">
                <a:latin typeface="Trebuchet MS" panose="020B0603020202020204" pitchFamily="34" charset="0"/>
                <a:cs typeface="Trebuchet MS"/>
              </a:rPr>
              <a:t>Tercih sayfasına </a:t>
            </a:r>
            <a:r>
              <a:rPr lang="tr-TR" sz="2000" spc="-25" dirty="0" smtClean="0">
                <a:latin typeface="Trebuchet MS" panose="020B0603020202020204" pitchFamily="34" charset="0"/>
                <a:cs typeface="Trebuchet MS"/>
                <a:hlinkClick r:id="rId7"/>
              </a:rPr>
              <a:t>https://e-okul.meb.gov.tr</a:t>
            </a:r>
            <a:r>
              <a:rPr lang="tr-TR" sz="2000" spc="-25" dirty="0" smtClean="0">
                <a:latin typeface="Trebuchet MS" panose="020B0603020202020204" pitchFamily="34" charset="0"/>
                <a:cs typeface="Trebuchet MS"/>
              </a:rPr>
              <a:t> internet adresinin </a:t>
            </a:r>
            <a:r>
              <a:rPr lang="tr-TR" sz="2000" spc="-25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«SINAV VE NAKİL İŞLEMLERİ» </a:t>
            </a:r>
            <a:r>
              <a:rPr lang="tr-TR" sz="2000" spc="-25" dirty="0" smtClean="0">
                <a:latin typeface="Trebuchet MS" panose="020B0603020202020204" pitchFamily="34" charset="0"/>
                <a:cs typeface="Trebuchet MS"/>
              </a:rPr>
              <a:t>başlığındaki linkten giriş yapılır.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1999" cy="7315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2165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524000" y="160020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>
          <a:xfrm>
            <a:off x="1757705" y="1755727"/>
            <a:ext cx="8230238" cy="4257741"/>
          </a:xfrm>
          <a:prstGeom prst="rect">
            <a:avLst/>
          </a:prstGeom>
        </p:spPr>
      </p:pic>
      <p:sp>
        <p:nvSpPr>
          <p:cNvPr id="13" name="object 8"/>
          <p:cNvSpPr txBox="1">
            <a:spLocks/>
          </p:cNvSpPr>
          <p:nvPr/>
        </p:nvSpPr>
        <p:spPr>
          <a:xfrm>
            <a:off x="2502853" y="595079"/>
            <a:ext cx="688339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mtClean="0">
                <a:solidFill>
                  <a:schemeClr val="bg1">
                    <a:lumMod val="50000"/>
                  </a:schemeClr>
                </a:solidFill>
              </a:rPr>
              <a:t>TERCİH İŞLEMLERİ NASIL YAPILACAK? 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/>
        </p:nvGrpSpPr>
        <p:grpSpPr>
          <a:xfrm>
            <a:off x="0" y="381000"/>
            <a:ext cx="12192000" cy="6858000"/>
            <a:chOff x="0" y="0"/>
            <a:chExt cx="12192000" cy="6858000"/>
          </a:xfrm>
        </p:grpSpPr>
        <p:pic>
          <p:nvPicPr>
            <p:cNvPr id="1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1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1999" cy="731514"/>
            </a:xfrm>
            <a:prstGeom prst="rect">
              <a:avLst/>
            </a:prstGeom>
          </p:spPr>
        </p:pic>
        <p:sp>
          <p:nvSpPr>
            <p:cNvPr id="16" name="object 6"/>
            <p:cNvSpPr/>
            <p:nvPr/>
          </p:nvSpPr>
          <p:spPr>
            <a:xfrm>
              <a:off x="0" y="612165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08321" y="2013928"/>
            <a:ext cx="1917700" cy="958850"/>
          </a:xfrm>
          <a:prstGeom prst="rect">
            <a:avLst/>
          </a:prstGeom>
          <a:solidFill>
            <a:srgbClr val="0070C0"/>
          </a:solidFill>
          <a:ln w="15875">
            <a:solidFill>
              <a:srgbClr val="FFFFF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355600" marR="117475" indent="-229235">
              <a:lnSpc>
                <a:spcPts val="3240"/>
              </a:lnSpc>
              <a:spcBef>
                <a:spcPts val="475"/>
              </a:spcBef>
            </a:pPr>
            <a:r>
              <a:rPr sz="3100" spc="-170" dirty="0">
                <a:solidFill>
                  <a:srgbClr val="FFFFFF"/>
                </a:solidFill>
                <a:latin typeface="Trebuchet MS"/>
                <a:cs typeface="Trebuchet MS"/>
              </a:rPr>
              <a:t>Pansiyonlu </a:t>
            </a: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0" y="2027014"/>
            <a:ext cx="1917700" cy="958850"/>
          </a:xfrm>
          <a:prstGeom prst="rect">
            <a:avLst/>
          </a:prstGeom>
          <a:solidFill>
            <a:srgbClr val="00B050"/>
          </a:solidFill>
          <a:ln w="158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45"/>
              </a:lnSpc>
            </a:pP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Yerel</a:t>
            </a:r>
            <a:endParaRPr sz="3100" dirty="0">
              <a:latin typeface="Trebuchet MS"/>
              <a:cs typeface="Trebuchet MS"/>
            </a:endParaRPr>
          </a:p>
          <a:p>
            <a:pPr marL="635" algn="ctr">
              <a:lnSpc>
                <a:spcPts val="3479"/>
              </a:lnSpc>
            </a:pPr>
            <a:r>
              <a:rPr sz="3100" spc="-100" dirty="0">
                <a:solidFill>
                  <a:srgbClr val="FFFFFF"/>
                </a:solidFill>
                <a:latin typeface="Trebuchet MS"/>
                <a:cs typeface="Trebuchet MS"/>
              </a:rPr>
              <a:t>Yerleştirme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1072" y="1997804"/>
            <a:ext cx="1918970" cy="988060"/>
          </a:xfrm>
          <a:prstGeom prst="rect">
            <a:avLst/>
          </a:prstGeom>
          <a:solidFill>
            <a:srgbClr val="FF0000"/>
          </a:solidFill>
          <a:ln w="15875">
            <a:solidFill>
              <a:srgbClr val="FFFF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algn="ctr">
              <a:lnSpc>
                <a:spcPts val="3479"/>
              </a:lnSpc>
              <a:spcBef>
                <a:spcPts val="185"/>
              </a:spcBef>
            </a:pP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Merkezi</a:t>
            </a:r>
            <a:endParaRPr sz="3100" dirty="0">
              <a:latin typeface="Trebuchet MS"/>
              <a:cs typeface="Trebuchet MS"/>
            </a:endParaRPr>
          </a:p>
          <a:p>
            <a:pPr marL="635" algn="ctr">
              <a:lnSpc>
                <a:spcPts val="3479"/>
              </a:lnSpc>
            </a:pPr>
            <a:r>
              <a:rPr sz="3100" spc="-100" dirty="0">
                <a:solidFill>
                  <a:srgbClr val="FFFFFF"/>
                </a:solidFill>
                <a:latin typeface="Trebuchet MS"/>
                <a:cs typeface="Trebuchet MS"/>
              </a:rPr>
              <a:t>Yerleştirme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7057" y="3399591"/>
            <a:ext cx="7520305" cy="19760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456690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latin typeface="Trebuchet MS"/>
                <a:cs typeface="Trebuchet MS"/>
              </a:rPr>
              <a:t>3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farklı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şekilde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tercih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edebilece</a:t>
            </a:r>
            <a:r>
              <a:rPr sz="1800" spc="-110" dirty="0">
                <a:latin typeface="Calibri"/>
                <a:cs typeface="Calibri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iniz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yerleştirme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biçimi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mevcuttur. </a:t>
            </a:r>
            <a:r>
              <a:rPr lang="tr-TR" sz="1800" spc="-125" dirty="0" smtClean="0">
                <a:solidFill>
                  <a:srgbClr val="00B050"/>
                </a:solidFill>
                <a:latin typeface="Trebuchet MS"/>
                <a:cs typeface="Trebuchet MS"/>
              </a:rPr>
              <a:t>Yerel</a:t>
            </a:r>
            <a:r>
              <a:rPr lang="tr-TR" sz="1800" spc="-305" dirty="0" smtClean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tr-TR" sz="1800" spc="-120" dirty="0" smtClean="0">
                <a:solidFill>
                  <a:srgbClr val="00B050"/>
                </a:solidFill>
                <a:latin typeface="Trebuchet MS"/>
                <a:cs typeface="Trebuchet MS"/>
              </a:rPr>
              <a:t>Yerleştirme:</a:t>
            </a:r>
            <a:r>
              <a:rPr lang="tr-TR" sz="1800" spc="-400" dirty="0" smtClean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tr-TR" sz="1800" spc="-45" dirty="0" smtClean="0">
                <a:latin typeface="Trebuchet MS"/>
                <a:cs typeface="Trebuchet MS"/>
              </a:rPr>
              <a:t>Adrese</a:t>
            </a:r>
            <a:r>
              <a:rPr lang="tr-TR" sz="1800" spc="-20" dirty="0" smtClean="0">
                <a:latin typeface="Trebuchet MS"/>
                <a:cs typeface="Trebuchet MS"/>
              </a:rPr>
              <a:t> </a:t>
            </a:r>
            <a:r>
              <a:rPr lang="tr-TR" sz="1800" spc="-160" dirty="0" smtClean="0">
                <a:latin typeface="Trebuchet MS"/>
                <a:cs typeface="Trebuchet MS"/>
              </a:rPr>
              <a:t>dayalı</a:t>
            </a:r>
            <a:r>
              <a:rPr lang="tr-TR" sz="1800" spc="-15" dirty="0" smtClean="0">
                <a:latin typeface="Trebuchet MS"/>
                <a:cs typeface="Trebuchet MS"/>
              </a:rPr>
              <a:t> </a:t>
            </a:r>
            <a:r>
              <a:rPr lang="tr-TR" sz="1800" spc="-120" dirty="0" smtClean="0">
                <a:latin typeface="Trebuchet MS"/>
                <a:cs typeface="Trebuchet MS"/>
              </a:rPr>
              <a:t>yapaca</a:t>
            </a:r>
            <a:r>
              <a:rPr lang="tr-TR" sz="1800" spc="-120" dirty="0" smtClean="0">
                <a:latin typeface="Calibri"/>
                <a:cs typeface="Calibri"/>
              </a:rPr>
              <a:t>ğ</a:t>
            </a:r>
            <a:r>
              <a:rPr lang="tr-TR" sz="1800" spc="-120" dirty="0" smtClean="0">
                <a:latin typeface="Trebuchet MS"/>
                <a:cs typeface="Trebuchet MS"/>
              </a:rPr>
              <a:t>ınız</a:t>
            </a:r>
            <a:r>
              <a:rPr lang="tr-TR" sz="1800" spc="-40" dirty="0" smtClean="0">
                <a:latin typeface="Trebuchet MS"/>
                <a:cs typeface="Trebuchet MS"/>
              </a:rPr>
              <a:t> </a:t>
            </a:r>
            <a:r>
              <a:rPr lang="tr-TR" sz="1800" spc="-10" dirty="0" smtClean="0">
                <a:latin typeface="Trebuchet MS"/>
                <a:cs typeface="Trebuchet MS"/>
              </a:rPr>
              <a:t>yerleştirme</a:t>
            </a:r>
          </a:p>
          <a:p>
            <a:pPr marL="12700" marR="1456690">
              <a:lnSpc>
                <a:spcPct val="101699"/>
              </a:lnSpc>
              <a:spcBef>
                <a:spcPts val="60"/>
              </a:spcBef>
            </a:pPr>
            <a:r>
              <a:rPr sz="1800" spc="-7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Merkezi</a:t>
            </a:r>
            <a:r>
              <a:rPr sz="1800" spc="-3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Trebuchet MS"/>
                <a:cs typeface="Trebuchet MS"/>
              </a:rPr>
              <a:t>Yerleştirme:</a:t>
            </a:r>
            <a:r>
              <a:rPr sz="18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Sınav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puanıyla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yapılan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yerleştirme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spcBef>
                <a:spcPts val="40"/>
              </a:spcBef>
            </a:pPr>
            <a:r>
              <a:rPr sz="1800" spc="-95" dirty="0" err="1" smtClean="0">
                <a:solidFill>
                  <a:srgbClr val="0070C0"/>
                </a:solidFill>
                <a:latin typeface="Trebuchet MS"/>
                <a:cs typeface="Trebuchet MS"/>
              </a:rPr>
              <a:t>Pansiyonlu</a:t>
            </a:r>
            <a:r>
              <a:rPr sz="1800" spc="-25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0070C0"/>
                </a:solidFill>
                <a:latin typeface="Trebuchet MS"/>
                <a:cs typeface="Trebuchet MS"/>
              </a:rPr>
              <a:t>Okullar:</a:t>
            </a:r>
            <a:r>
              <a:rPr sz="1800" spc="-17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Pansiyonu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olan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45" dirty="0" err="1">
                <a:latin typeface="Trebuchet MS"/>
                <a:cs typeface="Trebuchet MS"/>
              </a:rPr>
              <a:t>ve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lang="tr-TR" sz="1800" dirty="0" smtClean="0">
                <a:solidFill>
                  <a:srgbClr val="0070C0"/>
                </a:solidFill>
                <a:latin typeface="Trebuchet MS"/>
                <a:cs typeface="Trebuchet MS"/>
              </a:rPr>
              <a:t>Diğer Kayıt Alanı</a:t>
            </a:r>
            <a:r>
              <a:rPr lang="tr-TR" sz="1800" dirty="0" smtClean="0">
                <a:latin typeface="Trebuchet MS"/>
                <a:cs typeface="Trebuchet MS"/>
              </a:rPr>
              <a:t>ndaki pansiyonlu okullar</a:t>
            </a:r>
            <a:r>
              <a:rPr lang="tr-TR" spc="-10" dirty="0" smtClean="0">
                <a:latin typeface="Trebuchet MS"/>
                <a:cs typeface="Trebuchet MS"/>
              </a:rPr>
              <a:t>dır.</a:t>
            </a:r>
            <a:endParaRPr lang="tr-TR" sz="1800" spc="-10" dirty="0" smtClean="0">
              <a:latin typeface="Trebuchet MS"/>
              <a:cs typeface="Trebuchet MS"/>
            </a:endParaRPr>
          </a:p>
          <a:p>
            <a:pPr marL="12700" marR="5080">
              <a:spcBef>
                <a:spcPts val="40"/>
              </a:spcBef>
            </a:pPr>
            <a:r>
              <a:rPr sz="1800" spc="-110" dirty="0" err="1" smtClean="0">
                <a:latin typeface="Trebuchet MS"/>
                <a:cs typeface="Trebuchet MS"/>
              </a:rPr>
              <a:t>Yerleştirme</a:t>
            </a:r>
            <a:r>
              <a:rPr sz="1800" spc="-30" dirty="0" smtClean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işlemi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için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bir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çok </a:t>
            </a:r>
            <a:r>
              <a:rPr sz="1800" spc="-125" dirty="0">
                <a:latin typeface="Trebuchet MS"/>
                <a:cs typeface="Trebuchet MS"/>
              </a:rPr>
              <a:t>kavram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ve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kural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mevcut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bunlara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bir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göz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90" dirty="0" err="1">
                <a:latin typeface="Trebuchet MS"/>
                <a:cs typeface="Trebuchet MS"/>
              </a:rPr>
              <a:t>gezdirelim</a:t>
            </a:r>
            <a:r>
              <a:rPr sz="1800" spc="-90" dirty="0" smtClean="0">
                <a:latin typeface="Trebuchet MS"/>
                <a:cs typeface="Trebuchet MS"/>
              </a:rPr>
              <a:t>.</a:t>
            </a:r>
            <a:endParaRPr lang="tr-TR" sz="18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17" name="object 7"/>
          <p:cNvSpPr/>
          <p:nvPr/>
        </p:nvSpPr>
        <p:spPr>
          <a:xfrm>
            <a:off x="1524000" y="160020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1240" y="2209800"/>
            <a:ext cx="7511415" cy="3009798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39395" indent="-226695" algn="just">
              <a:lnSpc>
                <a:spcPct val="100000"/>
              </a:lnSpc>
              <a:spcBef>
                <a:spcPts val="1330"/>
              </a:spcBef>
              <a:buClr>
                <a:srgbClr val="B71E42"/>
              </a:buClr>
              <a:buFont typeface="Arial MT"/>
              <a:buChar char="•"/>
              <a:tabLst>
                <a:tab pos="239395" algn="l"/>
              </a:tabLst>
            </a:pPr>
            <a:r>
              <a:rPr lang="tr-TR" sz="1900" spc="-140" dirty="0" smtClean="0">
                <a:latin typeface="Trebuchet MS"/>
                <a:cs typeface="Trebuchet MS"/>
              </a:rPr>
              <a:t>Yerel yerleştirme tercih ekranında okullar;</a:t>
            </a:r>
          </a:p>
          <a:p>
            <a:pPr marL="355600" lvl="3" indent="-342900" algn="just">
              <a:spcBef>
                <a:spcPts val="133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39395" algn="l"/>
              </a:tabLst>
            </a:pPr>
            <a:r>
              <a:rPr lang="tr-TR" sz="1900" spc="-140" dirty="0" smtClean="0">
                <a:solidFill>
                  <a:srgbClr val="00B050"/>
                </a:solidFill>
                <a:latin typeface="Trebuchet MS"/>
                <a:cs typeface="Trebuchet MS"/>
              </a:rPr>
              <a:t>“Kayıt Alanında” </a:t>
            </a:r>
            <a:r>
              <a:rPr lang="tr-TR" sz="1900" spc="-140" dirty="0" smtClean="0">
                <a:latin typeface="Trebuchet MS"/>
                <a:cs typeface="Trebuchet MS"/>
              </a:rPr>
              <a:t>öğrenci için ikamet adresinin bulunduğu Kayıt Alanında yer alan okulları belirtir.</a:t>
            </a:r>
          </a:p>
          <a:p>
            <a:pPr marL="355600" indent="-342900" algn="just">
              <a:lnSpc>
                <a:spcPct val="100000"/>
              </a:lnSpc>
              <a:spcBef>
                <a:spcPts val="133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39395" algn="l"/>
              </a:tabLst>
            </a:pPr>
            <a:r>
              <a:rPr lang="tr-TR" sz="1900" spc="-140" dirty="0" smtClean="0">
                <a:solidFill>
                  <a:srgbClr val="0070C0"/>
                </a:solidFill>
                <a:latin typeface="Trebuchet MS"/>
                <a:cs typeface="Trebuchet MS"/>
              </a:rPr>
              <a:t>“Komşu Kayıt Alanında” </a:t>
            </a:r>
            <a:r>
              <a:rPr lang="tr-TR" sz="1900" spc="-140" dirty="0" smtClean="0">
                <a:latin typeface="Trebuchet MS"/>
                <a:cs typeface="Trebuchet MS"/>
              </a:rPr>
              <a:t>öğrenci için ikamet adresine göre Komşu Kayıt Alanında yer alan okulları belirtir.</a:t>
            </a:r>
          </a:p>
          <a:p>
            <a:pPr marL="469900" indent="-457200" algn="just">
              <a:lnSpc>
                <a:spcPct val="100000"/>
              </a:lnSpc>
              <a:spcBef>
                <a:spcPts val="133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39395" algn="l"/>
              </a:tabLst>
            </a:pPr>
            <a:r>
              <a:rPr lang="tr-TR" sz="1900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“Diğer” </a:t>
            </a:r>
            <a:r>
              <a:rPr lang="tr-TR" sz="1900" spc="-140" dirty="0" smtClean="0">
                <a:latin typeface="Trebuchet MS"/>
                <a:cs typeface="Trebuchet MS"/>
              </a:rPr>
              <a:t>ise öğrenci için ikamet adresine göre bulunduğu Kayıt Alanında ve Komşu Kayıt Alanında olmayan il içindeki diğer kayıt alanları ile il dışındaki kayıt alanlarında bulunan okulları belirtir.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687" y="1397678"/>
            <a:ext cx="5724525" cy="673735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2954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20"/>
              </a:spcBef>
            </a:pPr>
            <a:r>
              <a:rPr sz="2000" spc="180" dirty="0">
                <a:solidFill>
                  <a:srgbClr val="252525"/>
                </a:solidFill>
                <a:latin typeface="Trebuchet MS"/>
                <a:cs typeface="Trebuchet MS"/>
              </a:rPr>
              <a:t>YERLEŞT</a:t>
            </a:r>
            <a:r>
              <a:rPr sz="2000" spc="180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000" spc="180" dirty="0">
                <a:solidFill>
                  <a:srgbClr val="252525"/>
                </a:solidFill>
                <a:latin typeface="Trebuchet MS"/>
                <a:cs typeface="Trebuchet MS"/>
              </a:rPr>
              <a:t>RME</a:t>
            </a:r>
            <a:r>
              <a:rPr sz="2000" spc="33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0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0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000" spc="4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252525"/>
                </a:solidFill>
                <a:latin typeface="Trebuchet MS"/>
                <a:cs typeface="Trebuchet MS"/>
              </a:rPr>
              <a:t>KAVRAMLARI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8"/>
          <p:cNvSpPr txBox="1">
            <a:spLocks/>
          </p:cNvSpPr>
          <p:nvPr/>
        </p:nvSpPr>
        <p:spPr>
          <a:xfrm>
            <a:off x="2860036" y="38079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600" y="2286000"/>
            <a:ext cx="7518400" cy="3563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tr-TR" sz="1700" spc="-60" dirty="0" smtClean="0">
                <a:latin typeface="Trebuchet MS"/>
                <a:cs typeface="Trebuchet MS"/>
              </a:rPr>
              <a:t>Tercih işlemi öğrenci ve velisi tarafından </a:t>
            </a: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https://e-okul.meb.gov.tr </a:t>
            </a:r>
            <a:r>
              <a:rPr lang="tr-TR" sz="1700" spc="-60" dirty="0" smtClean="0">
                <a:latin typeface="Trebuchet MS"/>
                <a:cs typeface="Trebuchet MS"/>
              </a:rPr>
              <a:t>internet adresinden veya </a:t>
            </a:r>
            <a:r>
              <a:rPr lang="tr-TR" sz="1700" u="sng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herhangi bir ortaokul/imam hatip ortaokulu müdürlüğünden </a:t>
            </a:r>
            <a:r>
              <a:rPr lang="tr-TR" sz="1700" spc="-60" dirty="0" smtClean="0">
                <a:latin typeface="Trebuchet MS"/>
                <a:cs typeface="Trebuchet MS"/>
              </a:rPr>
              <a:t>yapılabilecektir. Örneğin; İstanbul’daki bir okulda okuyan bir öğrenci Demirci’de tercih yapabilir ve onaylatabilir.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tr-TR" sz="1700" spc="-60" dirty="0" smtClean="0">
                <a:latin typeface="Trebuchet MS"/>
                <a:cs typeface="Trebuchet MS"/>
              </a:rPr>
              <a:t>Özel ortaöğretim kurumlarına ve yetenek sınavı ile öğrenci alan okullara kesin kayıt işlemini tamamlamış öğrenciler tercihte bulunamayacaktır.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Yerel Yerleştirme </a:t>
            </a:r>
            <a:r>
              <a:rPr lang="tr-TR" sz="1700" spc="-60" dirty="0" smtClean="0">
                <a:latin typeface="Trebuchet MS"/>
                <a:cs typeface="Trebuchet MS"/>
              </a:rPr>
              <a:t>ile Öğrenci Alan Okullar ekranından tercih yapılmaması durumunda öğrencilere Merkezî Sınavla Öğrenci Alan Okullar ile Pansiyonlu Okullar tercih ekranı açılmayacaktır.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tr-TR" sz="1700" spc="-60" dirty="0" smtClean="0">
                <a:latin typeface="Trebuchet MS"/>
                <a:cs typeface="Trebuchet MS"/>
              </a:rPr>
              <a:t>Öğrenciler</a:t>
            </a:r>
            <a:r>
              <a:rPr lang="tr-TR" sz="1700" u="sng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, ilk olarak Yerel Yerleştirme ile Öğrenci Alan Okullar ekranından </a:t>
            </a:r>
            <a:r>
              <a:rPr lang="tr-TR" sz="1700" spc="-60" dirty="0" smtClean="0">
                <a:latin typeface="Trebuchet MS"/>
                <a:cs typeface="Trebuchet MS"/>
              </a:rPr>
              <a:t>tercih yapacaklardır.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TERCİH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600" y="2286000"/>
            <a:ext cx="7518400" cy="3979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5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Yerel yerleştirme </a:t>
            </a:r>
            <a:r>
              <a:rPr lang="tr-TR" sz="1700" spc="-60" dirty="0" smtClean="0">
                <a:latin typeface="Trebuchet MS"/>
                <a:cs typeface="Trebuchet MS"/>
              </a:rPr>
              <a:t>tercihlerinden </a:t>
            </a:r>
            <a:r>
              <a:rPr lang="tr-TR" sz="1700" u="sng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ilk 3 (üç) okulu Kayıt Alanından </a:t>
            </a:r>
            <a:r>
              <a:rPr lang="tr-TR" sz="1700" spc="-60" dirty="0" smtClean="0">
                <a:latin typeface="Trebuchet MS"/>
                <a:cs typeface="Trebuchet MS"/>
              </a:rPr>
              <a:t>seçmek şartıyla öğrenciler </a:t>
            </a: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en fazla 5 (beş) okul</a:t>
            </a:r>
            <a:r>
              <a:rPr lang="tr-TR" sz="1700" spc="-60" dirty="0" smtClean="0">
                <a:latin typeface="Trebuchet MS"/>
                <a:cs typeface="Trebuchet MS"/>
              </a:rPr>
              <a:t> tercihinde bulunabileceklerdir. 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5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Yapılan tercihlerde</a:t>
            </a:r>
            <a:r>
              <a:rPr lang="tr-TR" sz="1700" spc="-60" dirty="0" smtClean="0">
                <a:latin typeface="Trebuchet MS"/>
                <a:cs typeface="Trebuchet MS"/>
              </a:rPr>
              <a:t>; aynı okul türünden (Anadolu Lisesi, Mesleki ve Teknik Anadolu Lisesi, Anadolu İmam Hatip Lisesi) en fazla 3 (üç) okul seçilebilecektir.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5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Merkezî Sınav’a </a:t>
            </a:r>
            <a:r>
              <a:rPr lang="tr-TR" sz="1700" spc="-60" dirty="0" smtClean="0">
                <a:latin typeface="Trebuchet MS"/>
                <a:cs typeface="Trebuchet MS"/>
              </a:rPr>
              <a:t>katılmayan öğrencilere Merkezî Sınavla Öğrenci Alan Okullar tercih ekranı açılmayacaktır.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5"/>
              <a:tabLst>
                <a:tab pos="241300" algn="l"/>
              </a:tabLst>
            </a:pPr>
            <a:r>
              <a:rPr lang="tr-TR" sz="1700" spc="-60" dirty="0">
                <a:latin typeface="Trebuchet MS"/>
                <a:cs typeface="Trebuchet MS"/>
              </a:rPr>
              <a:t>Ö</a:t>
            </a:r>
            <a:r>
              <a:rPr lang="tr-TR" sz="1700" spc="-60" dirty="0" smtClean="0">
                <a:latin typeface="Trebuchet MS"/>
                <a:cs typeface="Trebuchet MS"/>
              </a:rPr>
              <a:t>ğrenciler, istemeleri hâlinde Merkezî Sınav ile öğrenci alan okullar için açılacak </a:t>
            </a: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Merkezî Sınavla Öğrenci Alan Okullar ekranından en fazla 10 (on) okul</a:t>
            </a:r>
            <a:r>
              <a:rPr lang="tr-TR" sz="1700" spc="-60" dirty="0" smtClean="0">
                <a:latin typeface="Trebuchet MS"/>
                <a:cs typeface="Trebuchet MS"/>
              </a:rPr>
              <a:t>; </a:t>
            </a:r>
            <a:r>
              <a:rPr lang="tr-TR" sz="1700" spc="-60" dirty="0" smtClean="0">
                <a:solidFill>
                  <a:srgbClr val="0070C0"/>
                </a:solidFill>
                <a:latin typeface="Trebuchet MS"/>
                <a:cs typeface="Trebuchet MS"/>
              </a:rPr>
              <a:t>Pansiyonlu Okullar tercih ekranından da en fazla 5 (beş) </a:t>
            </a:r>
            <a:r>
              <a:rPr lang="tr-TR" sz="1700" spc="-60" dirty="0" smtClean="0">
                <a:latin typeface="Trebuchet MS"/>
                <a:cs typeface="Trebuchet MS"/>
              </a:rPr>
              <a:t>okul olmak üzere </a:t>
            </a:r>
            <a:r>
              <a:rPr lang="tr-TR" sz="1700" spc="-60" dirty="0" smtClean="0">
                <a:solidFill>
                  <a:srgbClr val="0070C0"/>
                </a:solidFill>
                <a:latin typeface="Trebuchet MS"/>
                <a:cs typeface="Trebuchet MS"/>
              </a:rPr>
              <a:t>toplamda 20 (yirmi) okul </a:t>
            </a:r>
            <a:r>
              <a:rPr lang="tr-TR" sz="1700" spc="-60" dirty="0" smtClean="0">
                <a:latin typeface="Trebuchet MS"/>
                <a:cs typeface="Trebuchet MS"/>
              </a:rPr>
              <a:t>tercihinde bulunabilecektir.</a:t>
            </a:r>
          </a:p>
          <a:p>
            <a:pPr marL="12700" marR="17145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tabLst>
                <a:tab pos="241300" algn="l"/>
              </a:tabLst>
            </a:pPr>
            <a:endParaRPr lang="tr-TR" sz="1700" spc="-60" dirty="0" smtClean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TERCİH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  <p:extLst>
      <p:ext uri="{BB962C8B-B14F-4D97-AF65-F5344CB8AC3E}">
        <p14:creationId xmlns:p14="http://schemas.microsoft.com/office/powerpoint/2010/main" val="3961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6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1999" cy="7315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2165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1966" y="444537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L</a:t>
            </a:r>
            <a:r>
              <a:rPr spc="-45" dirty="0">
                <a:latin typeface="Calibri"/>
                <a:cs typeface="Calibri"/>
              </a:rPr>
              <a:t>İ</a:t>
            </a:r>
            <a:r>
              <a:rPr spc="-45" dirty="0"/>
              <a:t>SELER</a:t>
            </a:r>
            <a:r>
              <a:rPr spc="-90" dirty="0"/>
              <a:t> </a:t>
            </a:r>
            <a:r>
              <a:rPr spc="80" dirty="0"/>
              <a:t>NASIL</a:t>
            </a:r>
            <a:r>
              <a:rPr spc="-85" dirty="0"/>
              <a:t> </a:t>
            </a:r>
            <a:r>
              <a:rPr spc="165" dirty="0"/>
              <a:t>Ö</a:t>
            </a:r>
            <a:r>
              <a:rPr spc="165" dirty="0">
                <a:latin typeface="Calibri"/>
                <a:cs typeface="Calibri"/>
              </a:rPr>
              <a:t>Ğ</a:t>
            </a:r>
            <a:r>
              <a:rPr spc="165" dirty="0"/>
              <a:t>RENC</a:t>
            </a:r>
            <a:r>
              <a:rPr spc="165" dirty="0">
                <a:latin typeface="Calibri"/>
                <a:cs typeface="Calibri"/>
              </a:rPr>
              <a:t>İ</a:t>
            </a:r>
            <a:r>
              <a:rPr spc="-145" dirty="0">
                <a:latin typeface="Calibri"/>
                <a:cs typeface="Calibri"/>
              </a:rPr>
              <a:t> </a:t>
            </a:r>
            <a:r>
              <a:rPr spc="75" dirty="0"/>
              <a:t>ALIYOR</a:t>
            </a:r>
            <a:r>
              <a:rPr spc="-85" dirty="0"/>
              <a:t> </a:t>
            </a:r>
            <a:r>
              <a:rPr spc="-50" dirty="0"/>
              <a:t>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200400" y="2028060"/>
            <a:ext cx="2722603" cy="4136070"/>
            <a:chOff x="3805110" y="2517330"/>
            <a:chExt cx="2178050" cy="3876675"/>
          </a:xfrm>
        </p:grpSpPr>
        <p:sp>
          <p:nvSpPr>
            <p:cNvPr id="10" name="object 10"/>
            <p:cNvSpPr/>
            <p:nvPr/>
          </p:nvSpPr>
          <p:spPr>
            <a:xfrm>
              <a:off x="5494019" y="3538727"/>
              <a:ext cx="481330" cy="1834514"/>
            </a:xfrm>
            <a:custGeom>
              <a:avLst/>
              <a:gdLst/>
              <a:ahLst/>
              <a:cxnLst/>
              <a:rect l="l" t="t" r="r" b="b"/>
              <a:pathLst>
                <a:path w="481329" h="1834514">
                  <a:moveTo>
                    <a:pt x="0" y="917448"/>
                  </a:moveTo>
                  <a:lnTo>
                    <a:pt x="240537" y="917448"/>
                  </a:lnTo>
                  <a:lnTo>
                    <a:pt x="240537" y="1834007"/>
                  </a:lnTo>
                  <a:lnTo>
                    <a:pt x="481075" y="1834007"/>
                  </a:lnTo>
                </a:path>
                <a:path w="481329" h="1834514">
                  <a:moveTo>
                    <a:pt x="0" y="917448"/>
                  </a:moveTo>
                  <a:lnTo>
                    <a:pt x="481075" y="917448"/>
                  </a:lnTo>
                </a:path>
                <a:path w="481329" h="1834514">
                  <a:moveTo>
                    <a:pt x="0" y="916559"/>
                  </a:moveTo>
                  <a:lnTo>
                    <a:pt x="240537" y="916559"/>
                  </a:lnTo>
                  <a:lnTo>
                    <a:pt x="240537" y="0"/>
                  </a:lnTo>
                  <a:lnTo>
                    <a:pt x="481075" y="0"/>
                  </a:lnTo>
                </a:path>
              </a:pathLst>
            </a:custGeom>
            <a:ln w="1587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3047" y="2525267"/>
              <a:ext cx="1681480" cy="3860800"/>
            </a:xfrm>
            <a:custGeom>
              <a:avLst/>
              <a:gdLst/>
              <a:ahLst/>
              <a:cxnLst/>
              <a:rect l="l" t="t" r="r" b="b"/>
              <a:pathLst>
                <a:path w="1681479" h="3860800">
                  <a:moveTo>
                    <a:pt x="1680972" y="0"/>
                  </a:moveTo>
                  <a:lnTo>
                    <a:pt x="0" y="0"/>
                  </a:lnTo>
                  <a:lnTo>
                    <a:pt x="0" y="3860291"/>
                  </a:lnTo>
                  <a:lnTo>
                    <a:pt x="1680972" y="3860291"/>
                  </a:lnTo>
                  <a:lnTo>
                    <a:pt x="1680972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3047" y="2525267"/>
              <a:ext cx="1681480" cy="3860800"/>
            </a:xfrm>
            <a:custGeom>
              <a:avLst/>
              <a:gdLst/>
              <a:ahLst/>
              <a:cxnLst/>
              <a:rect l="l" t="t" r="r" b="b"/>
              <a:pathLst>
                <a:path w="1681479" h="3860800">
                  <a:moveTo>
                    <a:pt x="0" y="3860291"/>
                  </a:moveTo>
                  <a:lnTo>
                    <a:pt x="1680972" y="3860291"/>
                  </a:lnTo>
                  <a:lnTo>
                    <a:pt x="1680972" y="0"/>
                  </a:lnTo>
                  <a:lnTo>
                    <a:pt x="0" y="0"/>
                  </a:lnTo>
                  <a:lnTo>
                    <a:pt x="0" y="386029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29000" y="2386975"/>
            <a:ext cx="923330" cy="3566160"/>
          </a:xfrm>
          <a:prstGeom prst="rect">
            <a:avLst/>
          </a:prstGeom>
        </p:spPr>
        <p:txBody>
          <a:bodyPr vert="vert270" wrap="square" lIns="0" tIns="34290" rIns="0" bIns="0" rtlCol="0">
            <a:spAutoFit/>
          </a:bodyPr>
          <a:lstStyle/>
          <a:p>
            <a:pPr marL="12065" marR="5080" indent="-2540" algn="ctr">
              <a:lnSpc>
                <a:spcPts val="3620"/>
              </a:lnSpc>
              <a:spcBef>
                <a:spcPts val="270"/>
              </a:spcBef>
            </a:pPr>
            <a:r>
              <a:rPr sz="33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00" spc="-45" dirty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300" spc="-45" dirty="0">
                <a:solidFill>
                  <a:srgbClr val="FFFFFF"/>
                </a:solidFill>
                <a:latin typeface="Trebuchet MS"/>
                <a:cs typeface="Trebuchet MS"/>
              </a:rPr>
              <a:t>SELER</a:t>
            </a:r>
            <a:r>
              <a:rPr sz="33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Trebuchet MS"/>
                <a:cs typeface="Trebuchet MS"/>
              </a:rPr>
              <a:t>NASIL </a:t>
            </a:r>
            <a:r>
              <a:rPr sz="3300" spc="17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3300" spc="17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300" spc="175" dirty="0">
                <a:solidFill>
                  <a:srgbClr val="FFFFFF"/>
                </a:solidFill>
                <a:latin typeface="Trebuchet MS"/>
                <a:cs typeface="Trebuchet MS"/>
              </a:rPr>
              <a:t>RENC</a:t>
            </a:r>
            <a:r>
              <a:rPr sz="3300" spc="175" dirty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3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75" dirty="0" smtClean="0">
                <a:solidFill>
                  <a:srgbClr val="FFFFFF"/>
                </a:solidFill>
                <a:latin typeface="Trebuchet MS"/>
                <a:cs typeface="Trebuchet MS"/>
              </a:rPr>
              <a:t>ALIYOR</a:t>
            </a:r>
            <a:r>
              <a:rPr sz="33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2736" y="4680988"/>
            <a:ext cx="3007295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Merkezi Sınavla Öğrenci Alan </a:t>
            </a:r>
            <a:r>
              <a:rPr lang="tr-TR" sz="2800" spc="-55" dirty="0" smtClean="0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endParaRPr lang="tr-TR" sz="28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2736" y="3326309"/>
            <a:ext cx="3007295" cy="1292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fr-FR" sz="28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Yerel </a:t>
            </a:r>
            <a:r>
              <a:rPr lang="fr-FR" sz="2800" spc="-3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Yerleştirme</a:t>
            </a:r>
            <a:r>
              <a:rPr lang="fr-FR" sz="28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 (OBP) ile Öğrenci Alan </a:t>
            </a:r>
            <a:r>
              <a:rPr lang="fr-FR" sz="2800" spc="-3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endParaRPr lang="fr-FR" sz="2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736" y="2569355"/>
            <a:ext cx="2971244" cy="666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620"/>
              </a:lnSpc>
            </a:pPr>
            <a:r>
              <a:rPr sz="2600" spc="-17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Yetenek</a:t>
            </a:r>
            <a:r>
              <a:rPr sz="26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2600" spc="-17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600" spc="-17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ınavı</a:t>
            </a:r>
            <a:r>
              <a:rPr sz="26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2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r>
              <a:rPr lang="tr-TR" sz="26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 Öğrenci </a:t>
            </a:r>
            <a:r>
              <a:rPr lang="tr-TR" sz="26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spc="-2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lan</a:t>
            </a:r>
            <a:r>
              <a:rPr sz="2600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tr-TR" sz="2600" spc="-10" dirty="0" err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6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iseler</a:t>
            </a: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600" y="2286000"/>
            <a:ext cx="7518400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9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Yerel yerleştirme </a:t>
            </a:r>
            <a:r>
              <a:rPr lang="tr-TR" sz="1700" spc="-60" dirty="0" smtClean="0">
                <a:latin typeface="Trebuchet MS"/>
                <a:cs typeface="Trebuchet MS"/>
              </a:rPr>
              <a:t>tercihlerinden </a:t>
            </a:r>
            <a:r>
              <a:rPr lang="tr-TR" sz="1700" u="sng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ilk 3 (üç) okulu Kayıt Alanından </a:t>
            </a:r>
            <a:r>
              <a:rPr lang="tr-TR" sz="1700" spc="-60" dirty="0" smtClean="0">
                <a:latin typeface="Trebuchet MS"/>
                <a:cs typeface="Trebuchet MS"/>
              </a:rPr>
              <a:t>seçmek şartıyla öğrenciler </a:t>
            </a: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en fazla 5 (beş) okul</a:t>
            </a:r>
            <a:r>
              <a:rPr lang="tr-TR" sz="1700" spc="-60" dirty="0" smtClean="0">
                <a:latin typeface="Trebuchet MS"/>
                <a:cs typeface="Trebuchet MS"/>
              </a:rPr>
              <a:t> tercihinde bulunabileceklerdir. 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9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00B050"/>
                </a:solidFill>
                <a:latin typeface="Trebuchet MS"/>
                <a:cs typeface="Trebuchet MS"/>
              </a:rPr>
              <a:t>Yapılan tercihlerde</a:t>
            </a:r>
            <a:r>
              <a:rPr lang="tr-TR" sz="1700" spc="-60" dirty="0" smtClean="0">
                <a:latin typeface="Trebuchet MS"/>
                <a:cs typeface="Trebuchet MS"/>
              </a:rPr>
              <a:t>; aynı okul türünden (Anadolu Lisesi, Mesleki ve Teknik Anadolu Lisesi, Anadolu İmam Hatip Lisesi) en fazla 3 (üç) okul seçilebilecektir.</a:t>
            </a:r>
          </a:p>
          <a:p>
            <a:pPr marL="355600" marR="171450" indent="-34290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buFont typeface="+mj-lt"/>
              <a:buAutoNum type="arabicPeriod" startAt="9"/>
              <a:tabLst>
                <a:tab pos="241300" algn="l"/>
              </a:tabLst>
            </a:pPr>
            <a:r>
              <a:rPr lang="tr-TR" sz="17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Eğer öğrencinin merkezî yerleştirme için yaptığı tercihlerden herhangi biri tutmadıysa</a:t>
            </a:r>
            <a:r>
              <a:rPr lang="tr-TR" sz="1700" spc="-60" dirty="0" smtClean="0">
                <a:latin typeface="Trebuchet MS"/>
                <a:cs typeface="Trebuchet MS"/>
              </a:rPr>
              <a:t> sistem, yerel yerleştirme tercihlerini değerlendirmeye alır. Yerel yerleştirme tercihlerine yerleşemeyen öğrenciler nakil tarihlerinde tekrar tercihte bulunur.</a:t>
            </a:r>
          </a:p>
          <a:p>
            <a:pPr marL="12700" marR="171450">
              <a:lnSpc>
                <a:spcPct val="110000"/>
              </a:lnSpc>
              <a:spcBef>
                <a:spcPts val="1005"/>
              </a:spcBef>
              <a:buClr>
                <a:srgbClr val="B71E42"/>
              </a:buClr>
              <a:tabLst>
                <a:tab pos="241300" algn="l"/>
              </a:tabLst>
            </a:pPr>
            <a:endParaRPr lang="tr-TR" sz="1700" spc="-60" dirty="0" smtClean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TERCİH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  <p:extLst>
      <p:ext uri="{BB962C8B-B14F-4D97-AF65-F5344CB8AC3E}">
        <p14:creationId xmlns:p14="http://schemas.microsoft.com/office/powerpoint/2010/main" val="781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0" y="2306701"/>
            <a:ext cx="7439025" cy="360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spcBef>
                <a:spcPts val="1480"/>
              </a:spcBef>
              <a:buClr>
                <a:srgbClr val="B71E42"/>
              </a:buClr>
              <a:buFont typeface="+mj-lt"/>
              <a:buAutoNum type="arabicPeriod" startAt="12"/>
              <a:tabLst>
                <a:tab pos="240665" algn="l"/>
              </a:tabLst>
            </a:pPr>
            <a:r>
              <a:rPr lang="tr-TR" sz="1700" spc="-60" dirty="0" smtClean="0">
                <a:latin typeface="Trebuchet MS"/>
                <a:cs typeface="Trebuchet MS"/>
              </a:rPr>
              <a:t>Yerleştirmeye </a:t>
            </a:r>
            <a:r>
              <a:rPr lang="tr-TR" sz="1700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esas nakiller,</a:t>
            </a:r>
            <a:r>
              <a:rPr lang="tr-TR" sz="1700" dirty="0" smtClean="0">
                <a:latin typeface="Trebuchet MS"/>
                <a:cs typeface="Trebuchet MS"/>
              </a:rPr>
              <a:t> “Ortaöğretim Kurumlarına Tercih ve Yerleştirme Takvimi’nde” belirtilen tarih ve sürelerde </a:t>
            </a:r>
            <a:r>
              <a:rPr lang="tr-TR" sz="1700" dirty="0" smtClean="0">
                <a:solidFill>
                  <a:srgbClr val="FF0000"/>
                </a:solidFill>
                <a:latin typeface="Trebuchet MS"/>
                <a:cs typeface="Trebuchet MS"/>
              </a:rPr>
              <a:t>2 (iki) dönemde yapılacaktır. </a:t>
            </a:r>
            <a:r>
              <a:rPr lang="tr-TR" sz="1700" dirty="0" smtClean="0">
                <a:solidFill>
                  <a:schemeClr val="tx1"/>
                </a:solidFill>
                <a:latin typeface="Trebuchet MS"/>
                <a:cs typeface="Trebuchet MS"/>
              </a:rPr>
              <a:t>Her dönemde; merkezî sınav puanı ile öğrenci alan okullar için en fazla 3 (üç), yerel yerleştirmeyle öğrenci alan okullar için en fazla 3 (üç), pansiyonlu okullar için de en fazla 3 (üç) okul tercihi yapılabilecektir.</a:t>
            </a:r>
          </a:p>
          <a:p>
            <a:pPr marL="469900" indent="-457200" algn="just">
              <a:spcBef>
                <a:spcPts val="1480"/>
              </a:spcBef>
              <a:buClr>
                <a:srgbClr val="B71E42"/>
              </a:buClr>
              <a:buFont typeface="+mj-lt"/>
              <a:buAutoNum type="arabicPeriod" startAt="12"/>
              <a:tabLst>
                <a:tab pos="240665" algn="l"/>
              </a:tabLst>
            </a:pPr>
            <a:r>
              <a:rPr lang="tr-TR" sz="1700" dirty="0" smtClean="0">
                <a:solidFill>
                  <a:srgbClr val="FF0000"/>
                </a:solidFill>
                <a:latin typeface="Trebuchet MS"/>
                <a:cs typeface="Trebuchet MS"/>
              </a:rPr>
              <a:t>Yerel yerleştirme ile öğrenci alan okullara tercihte bulunan ve ilk yerleştirmede tercihine yerleşen öğrencilerin, </a:t>
            </a:r>
            <a:r>
              <a:rPr lang="tr-TR" sz="1700" dirty="0" smtClean="0">
                <a:solidFill>
                  <a:schemeClr val="tx1"/>
                </a:solidFill>
                <a:latin typeface="Trebuchet MS"/>
                <a:cs typeface="Trebuchet MS"/>
              </a:rPr>
              <a:t>yerleştirmeye esas nakil tercih dönemlerinde kayıt alanından okul ve farklı tür tercih etme zorunluluğu bulunmayacaktır. Ancak tercihlerine yerleşemeyen öğrenciler, yerleştirmeye esas nakil tercihlerinde ilk 2 (iki) okulu kayıt alanından seçmek şartıyla en fazla 3 (üç) okul tercihinde bulunabileceklerdir.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sz="2200" spc="180" dirty="0">
                <a:solidFill>
                  <a:srgbClr val="252525"/>
                </a:solidFill>
                <a:latin typeface="Trebuchet MS"/>
                <a:cs typeface="Trebuchet MS"/>
              </a:rPr>
              <a:t>YERLEŞT</a:t>
            </a:r>
            <a:r>
              <a:rPr sz="2200" spc="180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80" dirty="0">
                <a:solidFill>
                  <a:srgbClr val="252525"/>
                </a:solidFill>
                <a:latin typeface="Trebuchet MS"/>
                <a:cs typeface="Trebuchet MS"/>
              </a:rPr>
              <a:t>RME</a:t>
            </a:r>
            <a:r>
              <a:rPr sz="2200" spc="34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 smtClean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9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0129" y="2638247"/>
            <a:ext cx="7430770" cy="1231106"/>
          </a:xfrm>
        </p:spPr>
        <p:txBody>
          <a:bodyPr/>
          <a:lstStyle/>
          <a:p>
            <a:pPr marL="457200" indent="-457200" algn="just">
              <a:buClr>
                <a:srgbClr val="C00000"/>
              </a:buClr>
              <a:buFont typeface="+mj-lt"/>
              <a:buAutoNum type="arabicPeriod" startAt="14"/>
            </a:pPr>
            <a:r>
              <a:rPr lang="tr-TR" dirty="0"/>
              <a:t>Yapılan tercihlerde </a:t>
            </a:r>
            <a:r>
              <a:rPr lang="tr-TR" u="sng" dirty="0">
                <a:solidFill>
                  <a:srgbClr val="FF0000"/>
                </a:solidFill>
              </a:rPr>
              <a:t>aynı okul türünden (Anadolu lisesi, meslekî </a:t>
            </a:r>
            <a:r>
              <a:rPr lang="tr-TR" u="sng" dirty="0" smtClean="0">
                <a:solidFill>
                  <a:srgbClr val="FF0000"/>
                </a:solidFill>
              </a:rPr>
              <a:t>ve teknik </a:t>
            </a:r>
            <a:r>
              <a:rPr lang="tr-TR" u="sng" dirty="0" err="1">
                <a:solidFill>
                  <a:srgbClr val="FF0000"/>
                </a:solidFill>
              </a:rPr>
              <a:t>anadolu</a:t>
            </a:r>
            <a:r>
              <a:rPr lang="tr-TR" u="sng" dirty="0">
                <a:solidFill>
                  <a:srgbClr val="FF0000"/>
                </a:solidFill>
              </a:rPr>
              <a:t> lisesi, </a:t>
            </a:r>
            <a:r>
              <a:rPr lang="tr-TR" u="sng" dirty="0" err="1">
                <a:solidFill>
                  <a:srgbClr val="FF0000"/>
                </a:solidFill>
              </a:rPr>
              <a:t>anadolu</a:t>
            </a:r>
            <a:r>
              <a:rPr lang="tr-TR" u="sng" dirty="0">
                <a:solidFill>
                  <a:srgbClr val="FF0000"/>
                </a:solidFill>
              </a:rPr>
              <a:t> imam hatip lisesi) en fazla 2 (iki) okul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seçilebilecektir.</a:t>
            </a:r>
          </a:p>
          <a:p>
            <a:endParaRPr lang="tr-TR" dirty="0"/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sz="2200" spc="180" dirty="0">
                <a:solidFill>
                  <a:srgbClr val="252525"/>
                </a:solidFill>
                <a:latin typeface="Trebuchet MS"/>
                <a:cs typeface="Trebuchet MS"/>
              </a:rPr>
              <a:t>YERLEŞT</a:t>
            </a:r>
            <a:r>
              <a:rPr sz="2200" spc="180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80" dirty="0">
                <a:solidFill>
                  <a:srgbClr val="252525"/>
                </a:solidFill>
                <a:latin typeface="Trebuchet MS"/>
                <a:cs typeface="Trebuchet MS"/>
              </a:rPr>
              <a:t>RME</a:t>
            </a:r>
            <a:r>
              <a:rPr sz="2200" spc="34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 smtClean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5" name="object 8"/>
          <p:cNvSpPr txBox="1">
            <a:spLocks noGrp="1"/>
          </p:cNvSpPr>
          <p:nvPr>
            <p:ph type="title"/>
          </p:nvPr>
        </p:nvSpPr>
        <p:spPr>
          <a:xfrm>
            <a:off x="2619373" y="606638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TERCİH İŞLEMLERİ NASIL YAPILACAK </a:t>
            </a:r>
          </a:p>
        </p:txBody>
      </p:sp>
    </p:spTree>
    <p:extLst>
      <p:ext uri="{BB962C8B-B14F-4D97-AF65-F5344CB8AC3E}">
        <p14:creationId xmlns:p14="http://schemas.microsoft.com/office/powerpoint/2010/main" val="2094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"/>
          <p:cNvSpPr txBox="1"/>
          <p:nvPr/>
        </p:nvSpPr>
        <p:spPr>
          <a:xfrm>
            <a:off x="2438400" y="1447800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OKUL MÜDÜRLÜKLERİNCE NELER YAPILACAK? 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55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263093"/>
            <a:ext cx="701027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3000" spc="150" dirty="0">
                <a:solidFill>
                  <a:schemeClr val="bg1">
                    <a:lumMod val="50000"/>
                  </a:schemeClr>
                </a:solidFill>
              </a:rPr>
              <a:t>OKUL MÜDÜRLÜKLERİNCE NELER YAPILACAK?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ONAY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76463" y="2286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tr-TR" dirty="0" smtClean="0"/>
              <a:t>Tercih işlemlerini, öğrenci velisinin doldurduğu </a:t>
            </a:r>
            <a:r>
              <a:rPr lang="tr-TR" u="sng" dirty="0" smtClean="0">
                <a:solidFill>
                  <a:srgbClr val="FF0000"/>
                </a:solidFill>
              </a:rPr>
              <a:t>“Yerleştirme Tercihleri İçin Ön Çalışma Formu EK-1’e” </a:t>
            </a:r>
            <a:r>
              <a:rPr lang="tr-TR" dirty="0" smtClean="0"/>
              <a:t>bağlı kalarak 14-24 Temmuz 2025 tarihleri arasında yapmak ve onaylamak,</a:t>
            </a:r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2"/>
            </a:pPr>
            <a:r>
              <a:rPr lang="tr-TR" dirty="0" smtClean="0"/>
              <a:t>Elektronik ortamda onaylanan</a:t>
            </a:r>
            <a:r>
              <a:rPr lang="tr-TR" dirty="0"/>
              <a:t> </a:t>
            </a:r>
            <a:r>
              <a:rPr lang="tr-TR" dirty="0" smtClean="0"/>
              <a:t>tercih bilgilerinin </a:t>
            </a:r>
            <a:r>
              <a:rPr lang="tr-TR" dirty="0" smtClean="0">
                <a:solidFill>
                  <a:srgbClr val="FF0000"/>
                </a:solidFill>
              </a:rPr>
              <a:t>2 (iki) nüsha </a:t>
            </a:r>
            <a:r>
              <a:rPr lang="tr-TR" dirty="0" smtClean="0"/>
              <a:t>çıktısını alıp veliye imzalattıktan sonra 1 (bir) nüshasını okulda saklayıp diğer nüshasını veliye vermek,</a:t>
            </a:r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r>
              <a:rPr lang="tr-TR" dirty="0" smtClean="0"/>
              <a:t>Tercih yapması gereken tüm öğrencileri bilgilendirmek, yapılan tercih başvurularını kontrol etmek, </a:t>
            </a:r>
            <a:r>
              <a:rPr lang="tr-TR" u="sng" dirty="0" smtClean="0">
                <a:solidFill>
                  <a:srgbClr val="FF0000"/>
                </a:solidFill>
              </a:rPr>
              <a:t>tercih yapmayanları uyararak tüm öğrencilerin tercih yapmasını sağlamak,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263093"/>
            <a:ext cx="701027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3000" spc="150" dirty="0">
                <a:solidFill>
                  <a:schemeClr val="bg1">
                    <a:lumMod val="50000"/>
                  </a:schemeClr>
                </a:solidFill>
              </a:rPr>
              <a:t>OKUL MÜDÜRLÜKLERİNCE NELER YAPILACAK?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ONAY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76463" y="2286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r>
              <a:rPr lang="tr-TR" dirty="0" smtClean="0"/>
              <a:t>Tercih onaylama işlemi tamamlandıktan sonra düzeltme veya iptal işlemi için ortaöğretim kurumlarına</a:t>
            </a:r>
            <a:r>
              <a:rPr lang="tr-TR" dirty="0"/>
              <a:t> </a:t>
            </a:r>
            <a:r>
              <a:rPr lang="tr-TR" dirty="0" smtClean="0"/>
              <a:t>tercih</a:t>
            </a:r>
            <a:r>
              <a:rPr lang="tr-TR" dirty="0"/>
              <a:t> </a:t>
            </a:r>
            <a:r>
              <a:rPr lang="tr-TR" dirty="0" smtClean="0"/>
              <a:t>ve</a:t>
            </a:r>
            <a:r>
              <a:rPr lang="tr-TR" dirty="0"/>
              <a:t> </a:t>
            </a:r>
            <a:r>
              <a:rPr lang="tr-TR" dirty="0" smtClean="0"/>
              <a:t>yerleştirme</a:t>
            </a:r>
            <a:r>
              <a:rPr lang="tr-TR" dirty="0"/>
              <a:t> </a:t>
            </a:r>
            <a:r>
              <a:rPr lang="tr-TR" dirty="0" smtClean="0"/>
              <a:t>takviminde</a:t>
            </a:r>
            <a:r>
              <a:rPr lang="tr-TR" dirty="0"/>
              <a:t> </a:t>
            </a:r>
            <a:r>
              <a:rPr lang="tr-TR" dirty="0" smtClean="0"/>
              <a:t>belirtilen</a:t>
            </a:r>
            <a:r>
              <a:rPr lang="tr-TR" dirty="0"/>
              <a:t> </a:t>
            </a:r>
            <a:r>
              <a:rPr lang="tr-TR" dirty="0" smtClean="0"/>
              <a:t>tercih</a:t>
            </a:r>
            <a:r>
              <a:rPr lang="tr-TR" dirty="0"/>
              <a:t> </a:t>
            </a:r>
            <a:r>
              <a:rPr lang="tr-TR" dirty="0" smtClean="0"/>
              <a:t>süreleri</a:t>
            </a:r>
            <a:r>
              <a:rPr lang="tr-TR" dirty="0"/>
              <a:t> </a:t>
            </a:r>
            <a:r>
              <a:rPr lang="tr-TR" dirty="0" smtClean="0"/>
              <a:t>içerisinde</a:t>
            </a:r>
            <a:r>
              <a:rPr lang="tr-TR" dirty="0"/>
              <a:t> </a:t>
            </a:r>
            <a:r>
              <a:rPr lang="tr-TR" dirty="0" smtClean="0"/>
              <a:t>okul</a:t>
            </a:r>
            <a:r>
              <a:rPr lang="tr-TR" dirty="0"/>
              <a:t> </a:t>
            </a:r>
            <a:r>
              <a:rPr lang="tr-TR" dirty="0" smtClean="0"/>
              <a:t>müdürlüğüne başvurarak başvurunun düzeltilmesi veya iptal talebinde</a:t>
            </a:r>
            <a:r>
              <a:rPr lang="tr-TR" dirty="0"/>
              <a:t> </a:t>
            </a:r>
            <a:r>
              <a:rPr lang="tr-TR" dirty="0" smtClean="0"/>
              <a:t>bulunan velilerden </a:t>
            </a:r>
            <a:r>
              <a:rPr lang="tr-TR" u="sng" dirty="0" smtClean="0">
                <a:solidFill>
                  <a:srgbClr val="FF0000"/>
                </a:solidFill>
              </a:rPr>
              <a:t>düzeltme/iptal taleplerini almak, işlemleri gerçekleştirmek ve belgeleri saklamak,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r>
              <a:rPr lang="tr-TR" dirty="0" smtClean="0"/>
              <a:t>Elektronik ortamda onaylanan</a:t>
            </a:r>
            <a:r>
              <a:rPr lang="tr-TR" dirty="0"/>
              <a:t> </a:t>
            </a:r>
            <a:r>
              <a:rPr lang="tr-TR" dirty="0" smtClean="0"/>
              <a:t>tercih bilgilerinin </a:t>
            </a:r>
            <a:r>
              <a:rPr lang="tr-TR" dirty="0" smtClean="0">
                <a:solidFill>
                  <a:srgbClr val="FF0000"/>
                </a:solidFill>
              </a:rPr>
              <a:t>2 (iki) nüsha </a:t>
            </a:r>
            <a:r>
              <a:rPr lang="tr-TR" dirty="0" smtClean="0"/>
              <a:t>çıktısını alıp veliye imzalattıktan sonra 1 (bir) nüshasını okulda saklayıp diğer nüshasını veliye vermek,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r>
              <a:rPr lang="tr-TR" dirty="0" smtClean="0"/>
              <a:t>Tercih yapması gereken tüm öğrencileri bilgilendirmek, yapılan tercih başvurularını kontrol etmek, </a:t>
            </a:r>
            <a:r>
              <a:rPr lang="tr-TR" u="sng" dirty="0" smtClean="0">
                <a:solidFill>
                  <a:srgbClr val="FF0000"/>
                </a:solidFill>
              </a:rPr>
              <a:t>tercih yapmayanları uyararak tüm öğrencilerin tercih yapmasını sağlamak,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263093"/>
            <a:ext cx="701027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3000" spc="150" dirty="0">
                <a:solidFill>
                  <a:schemeClr val="bg1">
                    <a:lumMod val="50000"/>
                  </a:schemeClr>
                </a:solidFill>
              </a:rPr>
              <a:t>OKUL MÜDÜRLÜKLERİNCE NELER YAPILACAK?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1632966"/>
            <a:ext cx="5724525" cy="44948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865"/>
              </a:spcBef>
            </a:pPr>
            <a:r>
              <a:rPr lang="tr-TR" sz="2200" spc="180" dirty="0" smtClean="0">
                <a:solidFill>
                  <a:srgbClr val="252525"/>
                </a:solidFill>
                <a:latin typeface="Trebuchet MS"/>
                <a:cs typeface="Trebuchet MS"/>
              </a:rPr>
              <a:t>ONAY</a:t>
            </a:r>
            <a:r>
              <a:rPr sz="2200" spc="340" dirty="0" smtClean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165" dirty="0">
                <a:solidFill>
                  <a:srgbClr val="252525"/>
                </a:solidFill>
                <a:latin typeface="Trebuchet MS"/>
                <a:cs typeface="Trebuchet MS"/>
              </a:rPr>
              <a:t>ŞLEMLER</a:t>
            </a:r>
            <a:r>
              <a:rPr sz="2200" spc="165" dirty="0">
                <a:solidFill>
                  <a:srgbClr val="252525"/>
                </a:solidFill>
                <a:latin typeface="Calibri"/>
                <a:cs typeface="Calibri"/>
              </a:rPr>
              <a:t>İ</a:t>
            </a:r>
            <a:r>
              <a:rPr sz="2200" spc="50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240" dirty="0">
                <a:solidFill>
                  <a:srgbClr val="252525"/>
                </a:solidFill>
                <a:latin typeface="Trebuchet MS"/>
                <a:cs typeface="Trebuchet MS"/>
              </a:rPr>
              <a:t>KURALLAR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76400" y="2489149"/>
            <a:ext cx="8229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7"/>
            </a:pPr>
            <a:r>
              <a:rPr lang="tr-TR" dirty="0" smtClean="0"/>
              <a:t>Kendi okulunun öğrencilerinin yanı sıra </a:t>
            </a:r>
            <a:r>
              <a:rPr lang="tr-TR" u="sng" dirty="0" smtClean="0">
                <a:solidFill>
                  <a:srgbClr val="FF0000"/>
                </a:solidFill>
              </a:rPr>
              <a:t>il içi ya da il dışından müracaat eden öğrencilerin </a:t>
            </a:r>
            <a:r>
              <a:rPr lang="tr-TR" dirty="0" smtClean="0"/>
              <a:t>tercih başvurularını onaylamak, belgelerini saklamak,</a:t>
            </a:r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8"/>
            </a:pPr>
            <a:r>
              <a:rPr lang="tr-TR" u="sng" dirty="0" smtClean="0">
                <a:solidFill>
                  <a:srgbClr val="FF0000"/>
                </a:solidFill>
              </a:rPr>
              <a:t>Öğrenimlerinin bir bölümünü herhangi bir sebeple yurt dışında geçirmiş ve hâlen yurt içinde e-Okul sistemine kayıtlı olarak 8’inci sınıfa devam eden öğrencilerin</a:t>
            </a:r>
            <a:r>
              <a:rPr lang="tr-TR" dirty="0" smtClean="0"/>
              <a:t> yurt dışı eğitim-öğretim bilgilerine ilişkin denklik kayıtlarını e-Okul sistemine işlemek,</a:t>
            </a:r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9"/>
            </a:pPr>
            <a:r>
              <a:rPr lang="tr-TR" dirty="0" smtClean="0"/>
              <a:t>e-Okul sistemi üzerinde tüm 8’inci sınıf öğrencilerinin </a:t>
            </a:r>
            <a:r>
              <a:rPr lang="tr-TR" u="sng" dirty="0" smtClean="0">
                <a:solidFill>
                  <a:srgbClr val="FF0000"/>
                </a:solidFill>
              </a:rPr>
              <a:t>6, 7 ve 8’inci sınıf yıl sonu başarı puanlarını kontrol ederek </a:t>
            </a:r>
            <a:r>
              <a:rPr lang="tr-TR" dirty="0" smtClean="0"/>
              <a:t>varsa eksiklikleri doğru bir şekilde tamamlamak.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"/>
          <p:cNvSpPr txBox="1"/>
          <p:nvPr/>
        </p:nvSpPr>
        <p:spPr>
          <a:xfrm>
            <a:off x="2438400" y="1447800"/>
            <a:ext cx="6749414" cy="46871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ÖNEMLİ TARİHLER NELER? </a:t>
            </a:r>
            <a:endParaRPr lang="tr-TR" sz="2600" spc="150" dirty="0">
              <a:solidFill>
                <a:srgbClr val="25252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0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4953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2133600" y="1371600"/>
            <a:ext cx="800100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tr-TR" smtClean="0"/>
              <a:t>AYRINTILI BİLGİ İÇİN </a:t>
            </a:r>
            <a:br>
              <a:rPr lang="tr-TR" smtClean="0"/>
            </a:br>
            <a:r>
              <a:rPr lang="tr-TR" smtClean="0">
                <a:solidFill>
                  <a:srgbClr val="FF0000"/>
                </a:solidFill>
              </a:rPr>
              <a:t>«ORTAÖĞRETİME GEÇİŞ</a:t>
            </a:r>
            <a:br>
              <a:rPr lang="tr-TR" smtClean="0">
                <a:solidFill>
                  <a:srgbClr val="FF0000"/>
                </a:solidFill>
              </a:rPr>
            </a:br>
            <a:r>
              <a:rPr lang="tr-TR" smtClean="0">
                <a:solidFill>
                  <a:srgbClr val="FF0000"/>
                </a:solidFill>
              </a:rPr>
              <a:t>TERCİH VE YERLEŞTİRME</a:t>
            </a:r>
            <a:br>
              <a:rPr lang="tr-TR" smtClean="0">
                <a:solidFill>
                  <a:srgbClr val="FF0000"/>
                </a:solidFill>
              </a:rPr>
            </a:br>
            <a:r>
              <a:rPr lang="tr-TR" smtClean="0">
                <a:solidFill>
                  <a:srgbClr val="FF0000"/>
                </a:solidFill>
              </a:rPr>
              <a:t>KILAVUZU»</a:t>
            </a:r>
            <a:r>
              <a:rPr lang="tr-TR" smtClean="0"/>
              <a:t>NU </a:t>
            </a:r>
            <a:br>
              <a:rPr lang="tr-TR" smtClean="0"/>
            </a:br>
            <a:r>
              <a:rPr lang="tr-TR" smtClean="0"/>
              <a:t>İNCELEYİNİZ.</a:t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RAM İLETİŞİM :0236 462 24 79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68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447800" y="182880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1200" y="2137523"/>
            <a:ext cx="8103233" cy="2924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25" dirty="0" smtClean="0">
                <a:latin typeface="Trebuchet MS" panose="020B0603020202020204" pitchFamily="34" charset="0"/>
                <a:cs typeface="Trebuchet MS"/>
              </a:rPr>
              <a:t>Liseye geçiş işlemlerinde </a:t>
            </a:r>
            <a:r>
              <a:rPr sz="2000" spc="-110" dirty="0" err="1" smtClean="0">
                <a:latin typeface="Trebuchet MS" panose="020B0603020202020204" pitchFamily="34" charset="0"/>
                <a:cs typeface="Trebuchet MS"/>
              </a:rPr>
              <a:t>liseler</a:t>
            </a:r>
            <a:r>
              <a:rPr sz="2000" spc="-3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dirty="0">
                <a:latin typeface="Trebuchet MS" panose="020B0603020202020204" pitchFamily="34" charset="0"/>
                <a:cs typeface="Trebuchet MS"/>
              </a:rPr>
              <a:t>3</a:t>
            </a:r>
            <a:r>
              <a:rPr sz="2000" spc="-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40" dirty="0">
                <a:latin typeface="Trebuchet MS" panose="020B0603020202020204" pitchFamily="34" charset="0"/>
                <a:cs typeface="Trebuchet MS"/>
              </a:rPr>
              <a:t>farklı</a:t>
            </a:r>
            <a:r>
              <a:rPr sz="2000" spc="-4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14" dirty="0">
                <a:latin typeface="Trebuchet MS" panose="020B0603020202020204" pitchFamily="34" charset="0"/>
                <a:cs typeface="Trebuchet MS"/>
              </a:rPr>
              <a:t>kategoriye</a:t>
            </a:r>
            <a:r>
              <a:rPr sz="2000" spc="-3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35" dirty="0">
                <a:latin typeface="Trebuchet MS" panose="020B0603020202020204" pitchFamily="34" charset="0"/>
                <a:cs typeface="Trebuchet MS"/>
              </a:rPr>
              <a:t>ayrılmış</a:t>
            </a:r>
            <a:r>
              <a:rPr sz="2000" spc="-4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00" dirty="0">
                <a:latin typeface="Trebuchet MS" panose="020B0603020202020204" pitchFamily="34" charset="0"/>
                <a:cs typeface="Trebuchet MS"/>
              </a:rPr>
              <a:t>durumdadır.</a:t>
            </a:r>
            <a:endParaRPr sz="2000" dirty="0">
              <a:latin typeface="Trebuchet MS" panose="020B0603020202020204" pitchFamily="34" charset="0"/>
              <a:cs typeface="Trebuchet MS"/>
            </a:endParaRPr>
          </a:p>
          <a:p>
            <a:pPr marL="241300" marR="191770" indent="-228600" algn="just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-95" dirty="0" err="1">
                <a:latin typeface="Trebuchet MS" panose="020B0603020202020204" pitchFamily="34" charset="0"/>
                <a:cs typeface="Trebuchet MS"/>
              </a:rPr>
              <a:t>Bunlar</a:t>
            </a:r>
            <a:r>
              <a:rPr sz="2000" spc="-4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u="sng" spc="-125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Yetenek Sınavı</a:t>
            </a:r>
            <a:r>
              <a:rPr lang="tr-TR" sz="2000" spc="-125" dirty="0" smtClean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 ile </a:t>
            </a:r>
            <a:r>
              <a:rPr lang="tr-TR" sz="2000" spc="-145" dirty="0" smtClean="0">
                <a:latin typeface="Trebuchet MS" panose="020B0603020202020204" pitchFamily="34" charset="0"/>
                <a:cs typeface="Trebuchet MS"/>
              </a:rPr>
              <a:t>öğrenci</a:t>
            </a:r>
            <a:r>
              <a:rPr sz="2000" spc="-45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70" dirty="0">
                <a:latin typeface="Trebuchet MS" panose="020B0603020202020204" pitchFamily="34" charset="0"/>
                <a:cs typeface="Trebuchet MS"/>
              </a:rPr>
              <a:t>alan</a:t>
            </a:r>
            <a:r>
              <a:rPr sz="2000" spc="-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65" dirty="0">
                <a:latin typeface="Trebuchet MS" panose="020B0603020202020204" pitchFamily="34" charset="0"/>
                <a:cs typeface="Trebuchet MS"/>
              </a:rPr>
              <a:t>liseler,</a:t>
            </a:r>
            <a:r>
              <a:rPr sz="2000" spc="-229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fr-FR" sz="2000" u="sng" spc="-114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yerel </a:t>
            </a:r>
            <a:r>
              <a:rPr lang="fr-FR" sz="2000" u="sng" spc="-114" dirty="0" err="1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yerleştirme</a:t>
            </a:r>
            <a:r>
              <a:rPr lang="fr-FR" sz="2000" u="sng" spc="-114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 (OBP)</a:t>
            </a:r>
            <a:r>
              <a:rPr lang="fr-FR" sz="2000" spc="-114" dirty="0" smtClean="0">
                <a:latin typeface="Trebuchet MS" panose="020B0603020202020204" pitchFamily="34" charset="0"/>
                <a:cs typeface="Trebuchet MS"/>
              </a:rPr>
              <a:t> ile </a:t>
            </a:r>
            <a:r>
              <a:rPr lang="fr-FR" sz="2000" spc="-114" dirty="0" err="1" smtClean="0">
                <a:latin typeface="Trebuchet MS" panose="020B0603020202020204" pitchFamily="34" charset="0"/>
                <a:cs typeface="Trebuchet MS"/>
              </a:rPr>
              <a:t>öğrenci</a:t>
            </a:r>
            <a:r>
              <a:rPr lang="fr-FR" sz="2000" spc="-114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fr-FR" sz="2000" spc="-114" dirty="0" err="1" smtClean="0">
                <a:latin typeface="Trebuchet MS" panose="020B0603020202020204" pitchFamily="34" charset="0"/>
                <a:cs typeface="Trebuchet MS"/>
              </a:rPr>
              <a:t>alan</a:t>
            </a:r>
            <a:r>
              <a:rPr lang="fr-FR" sz="2000" spc="-114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fr-FR" sz="2000" spc="-114" dirty="0" err="1" smtClean="0">
                <a:latin typeface="Trebuchet MS" panose="020B0603020202020204" pitchFamily="34" charset="0"/>
                <a:cs typeface="Trebuchet MS"/>
              </a:rPr>
              <a:t>liseler</a:t>
            </a:r>
            <a:r>
              <a:rPr lang="fr-FR" sz="2000" spc="-15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25" dirty="0" err="1" smtClean="0">
                <a:latin typeface="Trebuchet MS" panose="020B0603020202020204" pitchFamily="34" charset="0"/>
                <a:cs typeface="Trebuchet MS"/>
              </a:rPr>
              <a:t>ve</a:t>
            </a:r>
            <a:r>
              <a:rPr sz="2000" spc="-25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u="sng" dirty="0" smtClean="0">
                <a:solidFill>
                  <a:srgbClr val="FF0000"/>
                </a:solidFill>
                <a:latin typeface="Trebuchet MS" panose="020B0603020202020204" pitchFamily="34" charset="0"/>
                <a:cs typeface="Trebuchet MS"/>
              </a:rPr>
              <a:t>Merkezî Sınavla </a:t>
            </a:r>
            <a:r>
              <a:rPr lang="tr-TR" sz="2000" spc="-125" dirty="0" smtClean="0">
                <a:latin typeface="Trebuchet MS" panose="020B0603020202020204" pitchFamily="34" charset="0"/>
                <a:cs typeface="Trebuchet MS"/>
              </a:rPr>
              <a:t>ile öğrenci alan liseler </a:t>
            </a:r>
            <a:r>
              <a:rPr sz="2000" spc="-100" dirty="0" err="1" smtClean="0">
                <a:latin typeface="Trebuchet MS" panose="020B0603020202020204" pitchFamily="34" charset="0"/>
                <a:cs typeface="Trebuchet MS"/>
              </a:rPr>
              <a:t>olarak</a:t>
            </a:r>
            <a:r>
              <a:rPr sz="2000" spc="-2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75" dirty="0">
                <a:latin typeface="Trebuchet MS" panose="020B0603020202020204" pitchFamily="34" charset="0"/>
                <a:cs typeface="Trebuchet MS"/>
              </a:rPr>
              <a:t>ayrılabilir.</a:t>
            </a:r>
            <a:endParaRPr sz="2000" dirty="0">
              <a:latin typeface="Trebuchet MS" panose="020B0603020202020204" pitchFamily="34" charset="0"/>
              <a:cs typeface="Trebuchet MS"/>
            </a:endParaRPr>
          </a:p>
          <a:p>
            <a:pPr marL="240665" indent="-227965" algn="just">
              <a:lnSpc>
                <a:spcPct val="100000"/>
              </a:lnSpc>
              <a:spcBef>
                <a:spcPts val="149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spc="-30" dirty="0">
                <a:latin typeface="Trebuchet MS" panose="020B0603020202020204" pitchFamily="34" charset="0"/>
                <a:cs typeface="Trebuchet MS"/>
              </a:rPr>
              <a:t>Bu</a:t>
            </a:r>
            <a:r>
              <a:rPr sz="2000" spc="-3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dirty="0">
                <a:latin typeface="Trebuchet MS" panose="020B0603020202020204" pitchFamily="34" charset="0"/>
                <a:cs typeface="Trebuchet MS"/>
              </a:rPr>
              <a:t>3</a:t>
            </a:r>
            <a:r>
              <a:rPr sz="2000" spc="-3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00" dirty="0">
                <a:latin typeface="Trebuchet MS" panose="020B0603020202020204" pitchFamily="34" charset="0"/>
                <a:cs typeface="Trebuchet MS"/>
              </a:rPr>
              <a:t>kategorideki</a:t>
            </a:r>
            <a:r>
              <a:rPr sz="2000" spc="-3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14" dirty="0" err="1">
                <a:latin typeface="Trebuchet MS" panose="020B0603020202020204" pitchFamily="34" charset="0"/>
                <a:cs typeface="Trebuchet MS"/>
              </a:rPr>
              <a:t>liselerin</a:t>
            </a:r>
            <a:r>
              <a:rPr sz="2000" spc="-5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000" spc="-140" dirty="0" smtClean="0">
                <a:latin typeface="Trebuchet MS" panose="020B0603020202020204" pitchFamily="34" charset="0"/>
                <a:cs typeface="Trebuchet MS"/>
              </a:rPr>
              <a:t>öğrenci kayıt şartları farklıdır</a:t>
            </a:r>
            <a:r>
              <a:rPr sz="2000" spc="-35" dirty="0" smtClean="0">
                <a:latin typeface="Trebuchet MS" panose="020B0603020202020204" pitchFamily="34" charset="0"/>
                <a:cs typeface="Trebuchet MS"/>
              </a:rPr>
              <a:t>.</a:t>
            </a:r>
            <a:endParaRPr sz="2000" dirty="0">
              <a:latin typeface="Trebuchet MS" panose="020B0603020202020204" pitchFamily="34" charset="0"/>
              <a:cs typeface="Trebuchet MS"/>
            </a:endParaRPr>
          </a:p>
          <a:p>
            <a:pPr marL="241300" marR="233045" indent="-228600" algn="just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95" dirty="0" smtClean="0">
                <a:latin typeface="Trebuchet MS" panose="020B0603020202020204" pitchFamily="34" charset="0"/>
                <a:cs typeface="Calibri"/>
              </a:rPr>
              <a:t>Tercih </a:t>
            </a:r>
            <a:r>
              <a:rPr sz="2000" spc="-114" dirty="0" err="1" smtClean="0">
                <a:latin typeface="Trebuchet MS" panose="020B0603020202020204" pitchFamily="34" charset="0"/>
                <a:cs typeface="Trebuchet MS"/>
              </a:rPr>
              <a:t>sistemlerine</a:t>
            </a:r>
            <a:r>
              <a:rPr sz="2000" spc="-2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75" dirty="0">
                <a:latin typeface="Trebuchet MS" panose="020B0603020202020204" pitchFamily="34" charset="0"/>
                <a:cs typeface="Trebuchet MS"/>
              </a:rPr>
              <a:t>göre</a:t>
            </a:r>
            <a:r>
              <a:rPr sz="2000" spc="-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10" dirty="0">
                <a:latin typeface="Trebuchet MS" panose="020B0603020202020204" pitchFamily="34" charset="0"/>
                <a:cs typeface="Trebuchet MS"/>
              </a:rPr>
              <a:t>kategorilere</a:t>
            </a:r>
            <a:r>
              <a:rPr sz="2000" spc="-2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20" dirty="0">
                <a:latin typeface="Trebuchet MS" panose="020B0603020202020204" pitchFamily="34" charset="0"/>
                <a:cs typeface="Trebuchet MS"/>
              </a:rPr>
              <a:t>ayırdı</a:t>
            </a:r>
            <a:r>
              <a:rPr sz="2000" spc="-120" dirty="0">
                <a:latin typeface="Trebuchet MS" panose="020B0603020202020204" pitchFamily="34" charset="0"/>
                <a:cs typeface="Calibri"/>
              </a:rPr>
              <a:t>ğ</a:t>
            </a:r>
            <a:r>
              <a:rPr sz="2000" spc="-120" dirty="0">
                <a:latin typeface="Trebuchet MS" panose="020B0603020202020204" pitchFamily="34" charset="0"/>
                <a:cs typeface="Trebuchet MS"/>
              </a:rPr>
              <a:t>ımız</a:t>
            </a:r>
            <a:r>
              <a:rPr sz="2000" spc="-3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105" dirty="0" err="1">
                <a:latin typeface="Trebuchet MS" panose="020B0603020202020204" pitchFamily="34" charset="0"/>
                <a:cs typeface="Trebuchet MS"/>
              </a:rPr>
              <a:t>bu</a:t>
            </a:r>
            <a:r>
              <a:rPr sz="2000" spc="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70" dirty="0" err="1" smtClean="0">
                <a:latin typeface="Trebuchet MS" panose="020B0603020202020204" pitchFamily="34" charset="0"/>
                <a:cs typeface="Trebuchet MS"/>
              </a:rPr>
              <a:t>liseler</a:t>
            </a:r>
            <a:r>
              <a:rPr lang="tr-TR" sz="2000" spc="-70" dirty="0" smtClean="0">
                <a:latin typeface="Trebuchet MS" panose="020B0603020202020204" pitchFamily="34" charset="0"/>
                <a:cs typeface="Trebuchet MS"/>
              </a:rPr>
              <a:t> ve tercih işlemlerine</a:t>
            </a:r>
            <a:r>
              <a:rPr sz="2000" spc="-7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sz="2000" spc="-45" dirty="0" err="1" smtClean="0">
                <a:latin typeface="Trebuchet MS" panose="020B0603020202020204" pitchFamily="34" charset="0"/>
                <a:cs typeface="Trebuchet MS"/>
              </a:rPr>
              <a:t>bakalım</a:t>
            </a:r>
            <a:r>
              <a:rPr sz="2000" spc="-45" dirty="0">
                <a:latin typeface="Trebuchet MS" panose="020B0603020202020204" pitchFamily="34" charset="0"/>
                <a:cs typeface="Trebuchet MS"/>
              </a:rPr>
              <a:t>.</a:t>
            </a:r>
            <a:endParaRPr sz="2000" dirty="0"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2978783" y="762000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lang="tr-TR" spc="-9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80" dirty="0" smtClean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1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pc="75" dirty="0" smtClean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-5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tr-TR" spc="-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2590800" y="1600200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YETENEK SINAVI 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7386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590800" y="1371600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YETENEK SINAVI 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45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tr-TR" spc="-4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45" smtClean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lang="tr-TR" spc="-9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80" smtClean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lang="tr-TR" spc="-85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lang="tr-TR" spc="16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145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pc="75" smtClean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lang="tr-TR" spc="-85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-5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tr-TR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260407" y="2590800"/>
            <a:ext cx="5410200" cy="24372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2000" spc="-45" dirty="0" smtClean="0">
                <a:latin typeface="Trebuchet MS"/>
                <a:cs typeface="Trebuchet MS"/>
              </a:rPr>
              <a:t>	Yetenek Sınavı ile öğrenci alan liseler</a:t>
            </a:r>
            <a:r>
              <a:rPr sz="2000" spc="-10" dirty="0" smtClean="0"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güzel sanatlar liseleri, </a:t>
            </a: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spor liseleri,</a:t>
            </a: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lang="tr-TR" sz="2000" spc="-130" dirty="0" err="1" smtClean="0">
                <a:latin typeface="Trebuchet MS"/>
                <a:cs typeface="Trebuchet MS"/>
              </a:rPr>
              <a:t>musikî</a:t>
            </a:r>
            <a:r>
              <a:rPr lang="tr-TR" sz="2000" spc="-130" dirty="0" smtClean="0">
                <a:latin typeface="Trebuchet MS"/>
                <a:cs typeface="Trebuchet MS"/>
              </a:rPr>
              <a:t>, hafızlık, geleneksel ve </a:t>
            </a:r>
            <a:r>
              <a:rPr lang="tr-TR" sz="2000" spc="-130" dirty="0" err="1" smtClean="0">
                <a:latin typeface="Trebuchet MS"/>
                <a:cs typeface="Trebuchet MS"/>
              </a:rPr>
              <a:t>çagda</a:t>
            </a:r>
            <a:r>
              <a:rPr lang="tr-TR" sz="2000" spc="-130" dirty="0" err="1">
                <a:latin typeface="Trebuchet MS"/>
                <a:cs typeface="Trebuchet MS"/>
              </a:rPr>
              <a:t>ş</a:t>
            </a:r>
            <a:r>
              <a:rPr lang="tr-TR" sz="2000" spc="-130" dirty="0" smtClean="0">
                <a:latin typeface="Trebuchet MS"/>
                <a:cs typeface="Trebuchet MS"/>
              </a:rPr>
              <a:t> görsel sanatlar ve spor projes</a:t>
            </a:r>
            <a:r>
              <a:rPr lang="tr-TR" sz="2000" spc="-130" dirty="0">
                <a:latin typeface="Trebuchet MS"/>
                <a:cs typeface="Trebuchet MS"/>
              </a:rPr>
              <a:t>i</a:t>
            </a:r>
            <a:r>
              <a:rPr lang="tr-TR" sz="2000" spc="-130" dirty="0" smtClean="0">
                <a:latin typeface="Trebuchet MS"/>
                <a:cs typeface="Trebuchet MS"/>
              </a:rPr>
              <a:t>/programı uygulayan </a:t>
            </a:r>
            <a:r>
              <a:rPr lang="tr-TR" sz="2000" spc="-130" dirty="0">
                <a:latin typeface="Trebuchet MS"/>
                <a:cs typeface="Trebuchet MS"/>
              </a:rPr>
              <a:t>A</a:t>
            </a:r>
            <a:r>
              <a:rPr lang="tr-TR" sz="2000" spc="-130" dirty="0" smtClean="0">
                <a:latin typeface="Trebuchet MS"/>
                <a:cs typeface="Trebuchet MS"/>
              </a:rPr>
              <a:t>nadolu imam hatip</a:t>
            </a:r>
            <a:r>
              <a:rPr lang="tr-TR" sz="2000" spc="-15" dirty="0" smtClean="0">
                <a:latin typeface="Trebuchet MS"/>
                <a:cs typeface="Trebuchet MS"/>
              </a:rPr>
              <a:t> </a:t>
            </a:r>
            <a:r>
              <a:rPr lang="tr-TR" sz="2000" spc="-10" dirty="0" smtClean="0">
                <a:latin typeface="Trebuchet MS"/>
                <a:cs typeface="Trebuchet MS"/>
              </a:rPr>
              <a:t>liseleridir.</a:t>
            </a:r>
            <a:endParaRPr lang="tr-TR" sz="2000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30316" y="2438400"/>
            <a:ext cx="7757628" cy="310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spc="-30" dirty="0" smtClean="0">
                <a:latin typeface="Trebuchet MS"/>
                <a:cs typeface="Trebuchet MS"/>
              </a:rPr>
              <a:t>Bu</a:t>
            </a:r>
            <a:r>
              <a:rPr sz="2000" spc="-35" dirty="0" smtClean="0">
                <a:latin typeface="Trebuchet MS"/>
                <a:cs typeface="Trebuchet MS"/>
              </a:rPr>
              <a:t> </a:t>
            </a:r>
            <a:r>
              <a:rPr sz="2000" spc="-120" dirty="0" err="1">
                <a:latin typeface="Trebuchet MS"/>
                <a:cs typeface="Trebuchet MS"/>
              </a:rPr>
              <a:t>liselere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0" dirty="0" err="1" smtClean="0">
                <a:latin typeface="Trebuchet MS"/>
                <a:cs typeface="Trebuchet MS"/>
              </a:rPr>
              <a:t>başvuru</a:t>
            </a:r>
            <a:r>
              <a:rPr lang="tr-TR" sz="2000" spc="-110" dirty="0" smtClean="0">
                <a:latin typeface="Trebuchet MS"/>
                <a:cs typeface="Trebuchet MS"/>
              </a:rPr>
              <a:t> ile ilgili bilgiler </a:t>
            </a:r>
            <a:r>
              <a:rPr lang="tr-TR" sz="2000" u="sng" spc="-110" dirty="0" smtClean="0">
                <a:solidFill>
                  <a:srgbClr val="FF0000"/>
                </a:solidFill>
                <a:latin typeface="Trebuchet MS"/>
                <a:cs typeface="Trebuchet MS"/>
              </a:rPr>
              <a:t>Yetenek Sınavı İle Öğrenci Alan Okullara Başvuru ve Uygulama Kılavuzu 2025’te </a:t>
            </a:r>
            <a:r>
              <a:rPr lang="tr-TR" sz="2000" spc="-110" dirty="0" smtClean="0">
                <a:latin typeface="Trebuchet MS"/>
                <a:cs typeface="Trebuchet MS"/>
              </a:rPr>
              <a:t>yer almaktadır.</a:t>
            </a:r>
            <a:endParaRPr lang="tr-TR" sz="2000" dirty="0" smtClean="0">
              <a:latin typeface="Trebuchet MS"/>
              <a:cs typeface="Trebuchet MS"/>
            </a:endParaRPr>
          </a:p>
          <a:p>
            <a:pPr marL="241300" marR="685165" indent="-228600" algn="just">
              <a:lnSpc>
                <a:spcPct val="120100"/>
              </a:lnSpc>
              <a:spcBef>
                <a:spcPts val="100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130" dirty="0" smtClean="0">
                <a:latin typeface="Trebuchet MS"/>
                <a:cs typeface="Trebuchet MS"/>
              </a:rPr>
              <a:t>Yetenek Sınavı’nda başarılı olan </a:t>
            </a:r>
            <a:r>
              <a:rPr lang="tr-TR" sz="2000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öğrencilerin kesin kayıt işlemleri 24 Temmuz 2025 tarihine kadar tamamlanacaktır. </a:t>
            </a:r>
            <a:r>
              <a:rPr lang="tr-TR" sz="2000" spc="-130" dirty="0" smtClean="0">
                <a:latin typeface="Trebuchet MS"/>
                <a:cs typeface="Trebuchet MS"/>
              </a:rPr>
              <a:t>Kayıtları ilgili liseden yapılır.</a:t>
            </a:r>
            <a:endParaRPr sz="2000" dirty="0">
              <a:latin typeface="Trebuchet MS"/>
              <a:cs typeface="Trebuchet MS"/>
            </a:endParaRPr>
          </a:p>
          <a:p>
            <a:pPr marL="241300" marR="334010" indent="-228600" algn="just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55" dirty="0" smtClean="0">
                <a:latin typeface="Trebuchet MS"/>
                <a:cs typeface="Trebuchet MS"/>
              </a:rPr>
              <a:t>Yetenek Sınavı ile öğrenci alan liselere ve özel ortaöğretim kurumlarına </a:t>
            </a:r>
            <a:r>
              <a:rPr lang="tr-TR" sz="2000" u="sng" spc="-55" dirty="0" smtClean="0">
                <a:solidFill>
                  <a:srgbClr val="FF0000"/>
                </a:solidFill>
                <a:latin typeface="Trebuchet MS"/>
                <a:cs typeface="Trebuchet MS"/>
              </a:rPr>
              <a:t>ön kayıt/kayıt yapan</a:t>
            </a:r>
            <a:r>
              <a:rPr lang="tr-TR" sz="2000" spc="-55" dirty="0" smtClean="0">
                <a:latin typeface="Trebuchet MS"/>
                <a:cs typeface="Trebuchet MS"/>
              </a:rPr>
              <a:t> öğrenciler için </a:t>
            </a:r>
            <a:r>
              <a:rPr lang="tr-TR" sz="2000" u="sng" spc="-55" dirty="0" smtClean="0">
                <a:solidFill>
                  <a:srgbClr val="FF0000"/>
                </a:solidFill>
                <a:latin typeface="Trebuchet MS"/>
                <a:cs typeface="Trebuchet MS"/>
              </a:rPr>
              <a:t>lise tercih ekranı açılmaz. </a:t>
            </a:r>
            <a:endParaRPr sz="2000" u="sng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590800" y="1371600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YETENEK SINAVI 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914648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lang="tr-TR" spc="-9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80" dirty="0" smtClean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1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pc="75" dirty="0" smtClean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-5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tr-TR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Şeritli Sağ Ok 1"/>
          <p:cNvSpPr/>
          <p:nvPr/>
        </p:nvSpPr>
        <p:spPr>
          <a:xfrm>
            <a:off x="1371600" y="4495800"/>
            <a:ext cx="838200" cy="457200"/>
          </a:xfrm>
          <a:prstGeom prst="striped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65" y="2267311"/>
            <a:ext cx="1388364" cy="13517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5323" y="2741298"/>
            <a:ext cx="7800365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1900" spc="-140" dirty="0" smtClean="0">
                <a:latin typeface="Trebuchet MS"/>
                <a:cs typeface="Trebuchet MS"/>
              </a:rPr>
              <a:t>Yetenek Sınavı’ndan alınan puanın %70’i ve Okul Başarı </a:t>
            </a:r>
            <a:r>
              <a:rPr lang="tr-TR" sz="1900" spc="-140" dirty="0" err="1" smtClean="0">
                <a:latin typeface="Trebuchet MS"/>
                <a:cs typeface="Trebuchet MS"/>
              </a:rPr>
              <a:t>Puanı’nın</a:t>
            </a:r>
            <a:r>
              <a:rPr lang="tr-TR" sz="1900" spc="-140" dirty="0" smtClean="0">
                <a:latin typeface="Trebuchet MS"/>
                <a:cs typeface="Trebuchet MS"/>
              </a:rPr>
              <a:t> %30’u toplanarak </a:t>
            </a:r>
            <a:r>
              <a:rPr lang="tr-TR" sz="1900" u="sng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yerleşt</a:t>
            </a:r>
            <a:r>
              <a:rPr lang="tr-TR" sz="1900" u="sng" spc="-14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lang="tr-TR" sz="1900" u="sng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rme puanı </a:t>
            </a:r>
            <a:r>
              <a:rPr lang="tr-TR" sz="1900" spc="-140" dirty="0" smtClean="0">
                <a:latin typeface="Trebuchet MS"/>
                <a:cs typeface="Trebuchet MS"/>
              </a:rPr>
              <a:t>merkezî olarak 100 (yüz) puan üzerinden hesaplanır. </a:t>
            </a:r>
          </a:p>
          <a:p>
            <a:pPr marL="12700" algn="just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tabLst>
                <a:tab pos="240665" algn="l"/>
              </a:tabLst>
            </a:pPr>
            <a:r>
              <a:rPr lang="tr-TR" sz="1900" spc="-140" dirty="0" smtClean="0">
                <a:latin typeface="Trebuchet MS"/>
                <a:cs typeface="Trebuchet MS"/>
              </a:rPr>
              <a:t>   Bu puana göre yerleştirme işlemi yapılır.</a:t>
            </a:r>
          </a:p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tr-TR" sz="1900" spc="-140" dirty="0" smtClean="0">
                <a:latin typeface="Trebuchet MS"/>
                <a:cs typeface="Trebuchet MS"/>
              </a:rPr>
              <a:t>Merkezî yerleşt</a:t>
            </a:r>
            <a:r>
              <a:rPr lang="tr-TR" sz="1900" spc="-140" dirty="0">
                <a:latin typeface="Trebuchet MS"/>
                <a:cs typeface="Trebuchet MS"/>
              </a:rPr>
              <a:t>i</a:t>
            </a:r>
            <a:r>
              <a:rPr lang="tr-TR" sz="1900" spc="-140" dirty="0" smtClean="0">
                <a:latin typeface="Trebuchet MS"/>
                <a:cs typeface="Trebuchet MS"/>
              </a:rPr>
              <a:t>rme sonucunda kayıt hakkı kazanan adaylar, kendilerinden </a:t>
            </a:r>
            <a:r>
              <a:rPr lang="tr-TR" sz="1900" spc="-140" dirty="0">
                <a:latin typeface="Trebuchet MS"/>
                <a:cs typeface="Trebuchet MS"/>
              </a:rPr>
              <a:t>i</a:t>
            </a:r>
            <a:r>
              <a:rPr lang="tr-TR" sz="1900" spc="-140" dirty="0" smtClean="0">
                <a:latin typeface="Trebuchet MS"/>
                <a:cs typeface="Trebuchet MS"/>
              </a:rPr>
              <a:t>stenen belgelerle kayıt yaptıracakları okula giderek kayıtlarını yaptırırlar.</a:t>
            </a:r>
          </a:p>
          <a:p>
            <a:pPr marL="241300" marR="334010" indent="-228600" algn="just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z="2000" spc="-55" dirty="0" smtClean="0">
                <a:latin typeface="Trebuchet MS"/>
                <a:cs typeface="Trebuchet MS"/>
              </a:rPr>
              <a:t>Yetenek Sınavı ile öğrenci alan liselere ve özel ortaöğretim kurumlarına </a:t>
            </a:r>
            <a:r>
              <a:rPr lang="tr-TR" sz="2000" u="sng" spc="-55" dirty="0" smtClean="0">
                <a:solidFill>
                  <a:srgbClr val="FF0000"/>
                </a:solidFill>
                <a:latin typeface="Trebuchet MS"/>
                <a:cs typeface="Trebuchet MS"/>
              </a:rPr>
              <a:t>ön kayıt/kayıt yapan</a:t>
            </a:r>
            <a:r>
              <a:rPr lang="tr-TR" sz="2000" spc="-55" dirty="0">
                <a:latin typeface="Trebuchet MS"/>
                <a:cs typeface="Trebuchet MS"/>
              </a:rPr>
              <a:t> </a:t>
            </a:r>
            <a:r>
              <a:rPr lang="tr-TR" sz="2000" spc="-55" dirty="0" smtClean="0">
                <a:latin typeface="Trebuchet MS"/>
                <a:cs typeface="Trebuchet MS"/>
              </a:rPr>
              <a:t>öğrenciler için </a:t>
            </a:r>
            <a:r>
              <a:rPr lang="tr-TR" sz="2000" u="sng" spc="-55" dirty="0" smtClean="0">
                <a:solidFill>
                  <a:srgbClr val="FF0000"/>
                </a:solidFill>
                <a:latin typeface="Trebuchet MS"/>
                <a:cs typeface="Trebuchet MS"/>
              </a:rPr>
              <a:t>lise tercih ekranı açılmaz. </a:t>
            </a:r>
            <a:endParaRPr lang="tr-TR" sz="2000" u="sng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3" y="219142"/>
            <a:ext cx="1278063" cy="1278063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419600" y="2075971"/>
            <a:ext cx="26368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DİKKAT!</a:t>
            </a:r>
            <a:endParaRPr lang="tr-TR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88065" y="3657600"/>
            <a:ext cx="931164" cy="723499"/>
          </a:xfrm>
          <a:prstGeom prst="rect">
            <a:avLst/>
          </a:prstGeom>
        </p:spPr>
      </p:pic>
      <p:pic>
        <p:nvPicPr>
          <p:cNvPr id="1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824" y="2267311"/>
            <a:ext cx="1388364" cy="1351789"/>
          </a:xfrm>
          <a:prstGeom prst="rect">
            <a:avLst/>
          </a:prstGeom>
        </p:spPr>
      </p:pic>
      <p:pic>
        <p:nvPicPr>
          <p:cNvPr id="17" name="object 4"/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800424" y="3657600"/>
            <a:ext cx="931164" cy="723499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2590800" y="1207143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YETENEK SINAVI 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911474" y="219142"/>
            <a:ext cx="6108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45" dirty="0" smtClean="0">
                <a:solidFill>
                  <a:schemeClr val="bg1">
                    <a:lumMod val="50000"/>
                  </a:schemeClr>
                </a:solidFill>
              </a:rPr>
              <a:t>SELER</a:t>
            </a:r>
            <a:r>
              <a:rPr lang="tr-TR" spc="-9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80" dirty="0" smtClean="0">
                <a:solidFill>
                  <a:schemeClr val="bg1">
                    <a:lumMod val="50000"/>
                  </a:schemeClr>
                </a:solidFill>
              </a:rPr>
              <a:t>NASIL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Ö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Ğ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</a:rPr>
              <a:t>RENC</a:t>
            </a:r>
            <a:r>
              <a:rPr lang="tr-TR" spc="16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İ</a:t>
            </a:r>
            <a:r>
              <a:rPr lang="tr-TR" spc="-14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pc="75" dirty="0" smtClean="0">
                <a:solidFill>
                  <a:schemeClr val="bg1">
                    <a:lumMod val="50000"/>
                  </a:schemeClr>
                </a:solidFill>
              </a:rPr>
              <a:t>ALIYOR</a:t>
            </a:r>
            <a:r>
              <a:rPr lang="tr-TR" spc="-8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pc="-5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tr-TR" spc="-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381000" y="2209800"/>
            <a:ext cx="1143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2590800" y="1600200"/>
            <a:ext cx="6749414" cy="86882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535"/>
              </a:spcBef>
            </a:pP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YEREL YERLEŞT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RME (OBP) 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LE ÖĞRENC</a:t>
            </a:r>
            <a:r>
              <a:rPr lang="tr-TR" sz="2600" spc="150" dirty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 ALAN L</a:t>
            </a:r>
            <a:r>
              <a:rPr lang="tr-T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İ</a:t>
            </a:r>
            <a:r>
              <a:rPr lang="fr-FR" sz="2600" spc="150" dirty="0" smtClean="0">
                <a:solidFill>
                  <a:srgbClr val="252525"/>
                </a:solidFill>
                <a:latin typeface="Trebuchet MS"/>
                <a:cs typeface="Trebuchet MS"/>
              </a:rPr>
              <a:t>SELER</a:t>
            </a:r>
          </a:p>
        </p:txBody>
      </p:sp>
    </p:spTree>
    <p:extLst>
      <p:ext uri="{BB962C8B-B14F-4D97-AF65-F5344CB8AC3E}">
        <p14:creationId xmlns:p14="http://schemas.microsoft.com/office/powerpoint/2010/main" val="28186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2083</Words>
  <Application>Microsoft Office PowerPoint</Application>
  <PresentationFormat>Geniş ekran</PresentationFormat>
  <Paragraphs>183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Arial MT</vt:lpstr>
      <vt:lpstr>Calibri</vt:lpstr>
      <vt:lpstr>Trebuchet MS</vt:lpstr>
      <vt:lpstr>Wingdings</vt:lpstr>
      <vt:lpstr>Office Theme</vt:lpstr>
      <vt:lpstr>LİSELERE GEÇİŞTE TERCİH İŞLEMLERİ 2025</vt:lpstr>
      <vt:lpstr>SUNUM İÇERİĞİNDE NELER VAR ?</vt:lpstr>
      <vt:lpstr>LİSELER NASIL ÖĞRENCİ ALIYOR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LİSELER NASIL ÖĞRENCİ ALIYOR ?</vt:lpstr>
      <vt:lpstr>LİSELER NASIL ÖĞRENCİ ALIYOR ?</vt:lpstr>
      <vt:lpstr>LİSELER NASIL ÖĞRENCİ ALIYOR ?</vt:lpstr>
      <vt:lpstr>LİSELER NASIL ÖĞRENCİ ALIYOR ?</vt:lpstr>
      <vt:lpstr>LİSELER NASIL ÖĞRENCİ ALIYOR ?</vt:lpstr>
      <vt:lpstr>LİSELER NASIL ÖĞRENCİ ALIYOR ?</vt:lpstr>
      <vt:lpstr>PowerPoint Sunusu</vt:lpstr>
      <vt:lpstr>LİSELER NASIL ÖĞRENCİ ALIYOR ?</vt:lpstr>
      <vt:lpstr>LİSELER NASIL ÖĞRENCİ ALIYOR ?</vt:lpstr>
      <vt:lpstr>PowerPoint Sunusu</vt:lpstr>
      <vt:lpstr>LİSELER NASIL ÖĞRENCİ ALIYOR ?</vt:lpstr>
      <vt:lpstr>LİSELER NASIL ÖĞRENCİ ALIYOR ?</vt:lpstr>
      <vt:lpstr>PowerPoint Sunusu</vt:lpstr>
      <vt:lpstr>TERCİH İŞLEMLERİ NASIL YAPILACAK? </vt:lpstr>
      <vt:lpstr>PowerPoint Sunusu</vt:lpstr>
      <vt:lpstr>TERCİH İŞLEMLERİ NASIL YAPILACAK </vt:lpstr>
      <vt:lpstr>PowerPoint Sunusu</vt:lpstr>
      <vt:lpstr>TERCİH İŞLEMLERİ NASIL YAPILACAK </vt:lpstr>
      <vt:lpstr>TERCİH İŞLEMLERİ NASIL YAPILACAK </vt:lpstr>
      <vt:lpstr>PowerPoint Sunusu</vt:lpstr>
      <vt:lpstr>TERCİH İŞLEMLERİ NASIL YAPILACAK </vt:lpstr>
      <vt:lpstr>TERCİH İŞLEMLERİ NASIL YAPILACAK </vt:lpstr>
      <vt:lpstr>TERCİH İŞLEMLERİ NASIL YAPILACAK </vt:lpstr>
      <vt:lpstr>PowerPoint Sunusu</vt:lpstr>
      <vt:lpstr>OKUL MÜDÜRLÜKLERİNCE NELER YAPILACAK? </vt:lpstr>
      <vt:lpstr>OKUL MÜDÜRLÜKLERİNCE NELER YAPILACAK? </vt:lpstr>
      <vt:lpstr>OKUL MÜDÜRLÜKLERİNCE NELER YAPILACAK?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LİSELERE GEÇİŞ SINAVI TECİH İŞLEMLERİ SUNUMU</dc:title>
  <dc:creator>RehberlikMerkezim1</dc:creator>
  <cp:lastModifiedBy>CASPER</cp:lastModifiedBy>
  <cp:revision>118</cp:revision>
  <dcterms:created xsi:type="dcterms:W3CDTF">2025-07-07T12:43:21Z</dcterms:created>
  <dcterms:modified xsi:type="dcterms:W3CDTF">2025-07-16T06:59:10Z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2025-07-07T00:00:00Z</vt:filetime>
  </property>
  <property fmtid="{D5CDD505-2E9C-101B-9397-08002B2CF9AE}" pid="5" name="Producer">
    <vt:lpwstr>Microsoft® PowerPoint® 2019</vt:lpwstr>
  </property>
</Properties>
</file>